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684" r:id="rId2"/>
  </p:sldMasterIdLst>
  <p:notesMasterIdLst>
    <p:notesMasterId r:id="rId66"/>
  </p:notesMasterIdLst>
  <p:sldIdLst>
    <p:sldId id="257" r:id="rId3"/>
    <p:sldId id="258" r:id="rId4"/>
    <p:sldId id="266" r:id="rId5"/>
    <p:sldId id="363" r:id="rId6"/>
    <p:sldId id="362" r:id="rId7"/>
    <p:sldId id="356" r:id="rId8"/>
    <p:sldId id="357" r:id="rId9"/>
    <p:sldId id="350" r:id="rId10"/>
    <p:sldId id="352" r:id="rId11"/>
    <p:sldId id="359" r:id="rId12"/>
    <p:sldId id="351" r:id="rId13"/>
    <p:sldId id="353" r:id="rId14"/>
    <p:sldId id="360" r:id="rId15"/>
    <p:sldId id="368" r:id="rId16"/>
    <p:sldId id="371" r:id="rId17"/>
    <p:sldId id="364" r:id="rId18"/>
    <p:sldId id="365" r:id="rId19"/>
    <p:sldId id="366" r:id="rId20"/>
    <p:sldId id="375" r:id="rId21"/>
    <p:sldId id="374" r:id="rId22"/>
    <p:sldId id="376" r:id="rId23"/>
    <p:sldId id="361" r:id="rId24"/>
    <p:sldId id="377" r:id="rId25"/>
    <p:sldId id="378" r:id="rId26"/>
    <p:sldId id="379" r:id="rId27"/>
    <p:sldId id="380" r:id="rId28"/>
    <p:sldId id="354" r:id="rId29"/>
    <p:sldId id="286" r:id="rId30"/>
    <p:sldId id="381" r:id="rId31"/>
    <p:sldId id="384" r:id="rId32"/>
    <p:sldId id="382" r:id="rId33"/>
    <p:sldId id="385" r:id="rId34"/>
    <p:sldId id="387" r:id="rId35"/>
    <p:sldId id="389" r:id="rId36"/>
    <p:sldId id="388" r:id="rId37"/>
    <p:sldId id="390" r:id="rId38"/>
    <p:sldId id="392" r:id="rId39"/>
    <p:sldId id="383" r:id="rId40"/>
    <p:sldId id="394" r:id="rId41"/>
    <p:sldId id="355" r:id="rId42"/>
    <p:sldId id="395" r:id="rId43"/>
    <p:sldId id="393" r:id="rId44"/>
    <p:sldId id="396" r:id="rId45"/>
    <p:sldId id="397" r:id="rId46"/>
    <p:sldId id="398" r:id="rId47"/>
    <p:sldId id="400" r:id="rId48"/>
    <p:sldId id="401" r:id="rId49"/>
    <p:sldId id="402" r:id="rId50"/>
    <p:sldId id="403" r:id="rId51"/>
    <p:sldId id="404" r:id="rId52"/>
    <p:sldId id="406" r:id="rId53"/>
    <p:sldId id="405" r:id="rId54"/>
    <p:sldId id="407" r:id="rId55"/>
    <p:sldId id="408" r:id="rId56"/>
    <p:sldId id="409" r:id="rId57"/>
    <p:sldId id="411" r:id="rId58"/>
    <p:sldId id="410" r:id="rId59"/>
    <p:sldId id="349" r:id="rId60"/>
    <p:sldId id="288" r:id="rId61"/>
    <p:sldId id="367" r:id="rId62"/>
    <p:sldId id="370" r:id="rId63"/>
    <p:sldId id="369" r:id="rId64"/>
    <p:sldId id="372" r:id="rId6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8E2B5"/>
    <a:srgbClr val="FF9A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70197" autoAdjust="0"/>
  </p:normalViewPr>
  <p:slideViewPr>
    <p:cSldViewPr snapToGrid="0">
      <p:cViewPr varScale="1">
        <p:scale>
          <a:sx n="116" d="100"/>
          <a:sy n="116" d="100"/>
        </p:scale>
        <p:origin x="1500" y="7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7AE2B4-6EFE-46DF-8157-006D73BE81DE}" type="datetimeFigureOut">
              <a:rPr lang="en-US" smtClean="0"/>
              <a:t>5/28/2019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C8A892-05F5-4E3E-8095-D6ECF0F17F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2572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FEAEA4-03BB-4B45-8393-FFF02C18E05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0838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FEAEA4-03BB-4B45-8393-FFF02C18E05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4112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FEAEA4-03BB-4B45-8393-FFF02C18E05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9087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FEAEA4-03BB-4B45-8393-FFF02C18E05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4439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FEAEA4-03BB-4B45-8393-FFF02C18E05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3568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FEAEA4-03BB-4B45-8393-FFF02C18E05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41564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FEAEA4-03BB-4B45-8393-FFF02C18E05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0314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FEAEA4-03BB-4B45-8393-FFF02C18E05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7299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FEAEA4-03BB-4B45-8393-FFF02C18E05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5517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FEAEA4-03BB-4B45-8393-FFF02C18E05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3144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FEAEA4-03BB-4B45-8393-FFF02C18E05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8482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FEAEA4-03BB-4B45-8393-FFF02C18E05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79970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FEAEA4-03BB-4B45-8393-FFF02C18E05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59455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FEAEA4-03BB-4B45-8393-FFF02C18E05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25553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FEAEA4-03BB-4B45-8393-FFF02C18E05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58875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FEAEA4-03BB-4B45-8393-FFF02C18E05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0561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FEAEA4-03BB-4B45-8393-FFF02C18E05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2866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FEAEA4-03BB-4B45-8393-FFF02C18E05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50626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FEAEA4-03BB-4B45-8393-FFF02C18E05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0585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FEAEA4-03BB-4B45-8393-FFF02C18E054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4134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FEAEA4-03BB-4B45-8393-FFF02C18E054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93674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FEAEA4-03BB-4B45-8393-FFF02C18E054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5323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FEAEA4-03BB-4B45-8393-FFF02C18E05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68883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5695915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FEAEA4-03BB-4B45-8393-FFF02C18E054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48011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0078704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4740716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27410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4048915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4447900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6701226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FEAEA4-03BB-4B45-8393-FFF02C18E054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20340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174970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FEAEA4-03BB-4B45-8393-FFF02C18E05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33683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FEAEA4-03BB-4B45-8393-FFF02C18E054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77028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6221203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352638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393508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8023511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1772125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6899182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0145842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9141422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996788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FEAEA4-03BB-4B45-8393-FFF02C18E05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83105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9511291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4206110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7563348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4475113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4225899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892831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483862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2219004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FEAEA4-03BB-4B45-8393-FFF02C18E054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0913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FEAEA4-03BB-4B45-8393-FFF02C18E054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4636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FEAEA4-03BB-4B45-8393-FFF02C18E05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61318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FEAEA4-03BB-4B45-8393-FFF02C18E054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8875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FEAEA4-03BB-4B45-8393-FFF02C18E054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65479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FEAEA4-03BB-4B45-8393-FFF02C18E054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8623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FEAEA4-03BB-4B45-8393-FFF02C18E05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5354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FEAEA4-03BB-4B45-8393-FFF02C18E05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2616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FEAEA4-03BB-4B45-8393-FFF02C18E05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6200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7295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88600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75293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8084D-BD79-4AE3-8C53-9441553FABDC}" type="datetimeFigureOut">
              <a:rPr lang="en-US" smtClean="0"/>
              <a:t>5/28/2019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6CE44-B6D2-4979-B4BC-1C0BE28751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8514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8084D-BD79-4AE3-8C53-9441553FABDC}" type="datetimeFigureOut">
              <a:rPr lang="en-US" smtClean="0"/>
              <a:t>5/28/2019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6CE44-B6D2-4979-B4BC-1C0BE28751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7937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8084D-BD79-4AE3-8C53-9441553FABDC}" type="datetimeFigureOut">
              <a:rPr lang="en-US" smtClean="0"/>
              <a:t>5/28/2019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6CE44-B6D2-4979-B4BC-1C0BE28751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51029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8084D-BD79-4AE3-8C53-9441553FABDC}" type="datetimeFigureOut">
              <a:rPr lang="en-US" smtClean="0"/>
              <a:t>5/28/2019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6CE44-B6D2-4979-B4BC-1C0BE28751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826043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8084D-BD79-4AE3-8C53-9441553FABDC}" type="datetimeFigureOut">
              <a:rPr lang="en-US" smtClean="0"/>
              <a:t>5/28/2019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6CE44-B6D2-4979-B4BC-1C0BE28751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10775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8084D-BD79-4AE3-8C53-9441553FABDC}" type="datetimeFigureOut">
              <a:rPr lang="en-US" smtClean="0"/>
              <a:t>5/28/2019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6CE44-B6D2-4979-B4BC-1C0BE28751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730897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8084D-BD79-4AE3-8C53-9441553FABDC}" type="datetimeFigureOut">
              <a:rPr lang="en-US" smtClean="0"/>
              <a:t>5/28/2019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6CE44-B6D2-4979-B4BC-1C0BE28751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94016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8084D-BD79-4AE3-8C53-9441553FABDC}" type="datetimeFigureOut">
              <a:rPr lang="en-US" smtClean="0"/>
              <a:t>5/28/2019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6CE44-B6D2-4979-B4BC-1C0BE28751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2635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72533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8084D-BD79-4AE3-8C53-9441553FABDC}" type="datetimeFigureOut">
              <a:rPr lang="en-US" smtClean="0"/>
              <a:t>5/28/2019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6CE44-B6D2-4979-B4BC-1C0BE28751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42696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8084D-BD79-4AE3-8C53-9441553FABDC}" type="datetimeFigureOut">
              <a:rPr lang="en-US" smtClean="0"/>
              <a:t>5/28/2019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6CE44-B6D2-4979-B4BC-1C0BE28751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75003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8084D-BD79-4AE3-8C53-9441553FABDC}" type="datetimeFigureOut">
              <a:rPr lang="en-US" smtClean="0"/>
              <a:t>5/28/2019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6CE44-B6D2-4979-B4BC-1C0BE28751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5942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66078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2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2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29565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03183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94628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81129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63835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76387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28099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B8084D-BD79-4AE3-8C53-9441553FABDC}" type="datetimeFigureOut">
              <a:rPr lang="en-US" smtClean="0"/>
              <a:t>5/28/2019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46CE44-B6D2-4979-B4BC-1C0BE28751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8847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www.phamduytung.com/blog/2019-04-19-deep-learning-view/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2.jpeg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5.png"/><Relationship Id="rId4" Type="http://schemas.openxmlformats.org/officeDocument/2006/relationships/image" Target="../media/image34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5.png"/><Relationship Id="rId3" Type="http://schemas.openxmlformats.org/officeDocument/2006/relationships/image" Target="../media/image34.png"/><Relationship Id="rId7" Type="http://schemas.openxmlformats.org/officeDocument/2006/relationships/image" Target="../media/image39.png"/><Relationship Id="rId12" Type="http://schemas.openxmlformats.org/officeDocument/2006/relationships/image" Target="../media/image4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Relationship Id="rId14" Type="http://schemas.openxmlformats.org/officeDocument/2006/relationships/image" Target="../media/image4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0.png"/><Relationship Id="rId5" Type="http://schemas.openxmlformats.org/officeDocument/2006/relationships/image" Target="../media/image56.png"/><Relationship Id="rId4" Type="http://schemas.openxmlformats.org/officeDocument/2006/relationships/image" Target="../media/image5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5.png"/><Relationship Id="rId5" Type="http://schemas.openxmlformats.org/officeDocument/2006/relationships/image" Target="../media/image61.png"/><Relationship Id="rId4" Type="http://schemas.openxmlformats.org/officeDocument/2006/relationships/image" Target="../media/image6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www.kaggle.com/alxmamaev/flowers-recognition" TargetMode="External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nsorflow.org/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.jpeg"/><Relationship Id="rId11" Type="http://schemas.openxmlformats.org/officeDocument/2006/relationships/image" Target="../media/image10.png"/><Relationship Id="rId5" Type="http://schemas.openxmlformats.org/officeDocument/2006/relationships/image" Target="../media/image4.jpeg"/><Relationship Id="rId10" Type="http://schemas.openxmlformats.org/officeDocument/2006/relationships/image" Target="../media/image9.png"/><Relationship Id="rId4" Type="http://schemas.openxmlformats.org/officeDocument/2006/relationships/image" Target="../media/image3.jpeg"/><Relationship Id="rId9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nsorflow.org/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www.tensorflow.org/install/errors" TargetMode="External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4.jpg"/></Relationships>
</file>

<file path=ppt/slides/_rels/slide34.xml.rels><?xml version="1.0" encoding="UTF-8" standalone="yes"?>
<Relationships xmlns="http://schemas.openxmlformats.org/package/2006/relationships"><Relationship Id="rId18" Type="http://schemas.openxmlformats.org/officeDocument/2006/relationships/image" Target="../media/image99.png"/><Relationship Id="rId3" Type="http://schemas.openxmlformats.org/officeDocument/2006/relationships/image" Target="../media/image95.jpg"/><Relationship Id="rId17" Type="http://schemas.openxmlformats.org/officeDocument/2006/relationships/image" Target="../media/image128.png"/><Relationship Id="rId2" Type="http://schemas.openxmlformats.org/officeDocument/2006/relationships/notesSlide" Target="../notesSlides/notesSlide34.xml"/><Relationship Id="rId16" Type="http://schemas.openxmlformats.org/officeDocument/2006/relationships/image" Target="../media/image127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15" Type="http://schemas.openxmlformats.org/officeDocument/2006/relationships/image" Target="../media/image126.png"/><Relationship Id="rId4" Type="http://schemas.openxmlformats.org/officeDocument/2006/relationships/image" Target="../media/image96.png"/><Relationship Id="rId14" Type="http://schemas.openxmlformats.org/officeDocument/2006/relationships/image" Target="../media/image12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38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4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3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6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jpg"/><Relationship Id="rId7" Type="http://schemas.openxmlformats.org/officeDocument/2006/relationships/image" Target="../media/image11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0.png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jp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5.png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image" Target="../media/image116.png"/><Relationship Id="rId7" Type="http://schemas.openxmlformats.org/officeDocument/2006/relationships/image" Target="../media/image12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10" Type="http://schemas.openxmlformats.org/officeDocument/2006/relationships/image" Target="../media/image123.png"/><Relationship Id="rId4" Type="http://schemas.openxmlformats.org/officeDocument/2006/relationships/image" Target="../media/image117.png"/><Relationship Id="rId9" Type="http://schemas.openxmlformats.org/officeDocument/2006/relationships/image" Target="../media/image12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jp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7" Type="http://schemas.openxmlformats.org/officeDocument/2006/relationships/image" Target="../media/image13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32.png"/><Relationship Id="rId5" Type="http://schemas.openxmlformats.org/officeDocument/2006/relationships/image" Target="../media/image131.png"/><Relationship Id="rId4" Type="http://schemas.openxmlformats.org/officeDocument/2006/relationships/image" Target="../media/image13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jp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3" Type="http://schemas.openxmlformats.org/officeDocument/2006/relationships/image" Target="../media/image135.png"/><Relationship Id="rId7" Type="http://schemas.openxmlformats.org/officeDocument/2006/relationships/image" Target="../media/image14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39.png"/><Relationship Id="rId5" Type="http://schemas.openxmlformats.org/officeDocument/2006/relationships/image" Target="../media/image137.png"/><Relationship Id="rId10" Type="http://schemas.openxmlformats.org/officeDocument/2006/relationships/image" Target="../media/image144.png"/><Relationship Id="rId4" Type="http://schemas.openxmlformats.org/officeDocument/2006/relationships/image" Target="../media/image136.png"/><Relationship Id="rId9" Type="http://schemas.openxmlformats.org/officeDocument/2006/relationships/image" Target="../media/image14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jpeg"/><Relationship Id="rId9" Type="http://schemas.openxmlformats.org/officeDocument/2006/relationships/image" Target="../media/image2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jp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jp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png"/><Relationship Id="rId3" Type="http://schemas.openxmlformats.org/officeDocument/2006/relationships/image" Target="../media/image148.png"/><Relationship Id="rId7" Type="http://schemas.openxmlformats.org/officeDocument/2006/relationships/image" Target="../media/image152.png"/><Relationship Id="rId12" Type="http://schemas.openxmlformats.org/officeDocument/2006/relationships/image" Target="../media/image157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51.png"/><Relationship Id="rId11" Type="http://schemas.openxmlformats.org/officeDocument/2006/relationships/image" Target="../media/image156.png"/><Relationship Id="rId5" Type="http://schemas.openxmlformats.org/officeDocument/2006/relationships/image" Target="../media/image150.png"/><Relationship Id="rId10" Type="http://schemas.openxmlformats.org/officeDocument/2006/relationships/image" Target="../media/image155.png"/><Relationship Id="rId4" Type="http://schemas.openxmlformats.org/officeDocument/2006/relationships/image" Target="../media/image149.png"/><Relationship Id="rId9" Type="http://schemas.openxmlformats.org/officeDocument/2006/relationships/image" Target="../media/image15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9.jp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png"/><Relationship Id="rId3" Type="http://schemas.openxmlformats.org/officeDocument/2006/relationships/image" Target="../media/image160.png"/><Relationship Id="rId7" Type="http://schemas.openxmlformats.org/officeDocument/2006/relationships/image" Target="../media/image16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63.png"/><Relationship Id="rId5" Type="http://schemas.openxmlformats.org/officeDocument/2006/relationships/image" Target="../media/image162.png"/><Relationship Id="rId4" Type="http://schemas.openxmlformats.org/officeDocument/2006/relationships/image" Target="../media/image161.png"/><Relationship Id="rId9" Type="http://schemas.openxmlformats.org/officeDocument/2006/relationships/image" Target="../media/image16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69.jpg"/><Relationship Id="rId4" Type="http://schemas.openxmlformats.org/officeDocument/2006/relationships/image" Target="../media/image168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7" Type="http://schemas.openxmlformats.org/officeDocument/2006/relationships/image" Target="../media/image174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73.png"/><Relationship Id="rId5" Type="http://schemas.openxmlformats.org/officeDocument/2006/relationships/image" Target="../media/image172.png"/><Relationship Id="rId4" Type="http://schemas.openxmlformats.org/officeDocument/2006/relationships/image" Target="../media/image171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hamduytung.com/blog/2019-04-19-deep-learning-view/" TargetMode="External"/><Relationship Id="rId2" Type="http://schemas.openxmlformats.org/officeDocument/2006/relationships/hyperlink" Target="https://www.phamduytung.com/blog/2019-04-02-deep-learning-view/#ixzz5nItNdRgH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achinelearningmastery.com/transfer-learning-for-deep-learning/" TargetMode="External"/><Relationship Id="rId5" Type="http://schemas.openxmlformats.org/officeDocument/2006/relationships/hyperlink" Target="https://keras.io/" TargetMode="External"/><Relationship Id="rId4" Type="http://schemas.openxmlformats.org/officeDocument/2006/relationships/hyperlink" Target="https://www.tensorflow.org/" TargetMode="Externa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79.png"/><Relationship Id="rId4" Type="http://schemas.openxmlformats.org/officeDocument/2006/relationships/image" Target="../media/image178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83.png"/><Relationship Id="rId4" Type="http://schemas.openxmlformats.org/officeDocument/2006/relationships/image" Target="../media/image18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8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2267395"/>
              </p:ext>
            </p:extLst>
          </p:nvPr>
        </p:nvGraphicFramePr>
        <p:xfrm>
          <a:off x="11156" y="22304"/>
          <a:ext cx="9132849" cy="1133223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48869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869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488697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488697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488697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488697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488697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488697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  <a:gridCol w="488697">
                  <a:extLst>
                    <a:ext uri="{9D8B030D-6E8A-4147-A177-3AD203B41FA5}">
                      <a16:colId xmlns="" xmlns:a16="http://schemas.microsoft.com/office/drawing/2014/main" val="20008"/>
                    </a:ext>
                  </a:extLst>
                </a:gridCol>
                <a:gridCol w="4734576">
                  <a:extLst>
                    <a:ext uri="{9D8B030D-6E8A-4147-A177-3AD203B41FA5}">
                      <a16:colId xmlns="" xmlns:a16="http://schemas.microsoft.com/office/drawing/2014/main" val="20009"/>
                    </a:ext>
                  </a:extLst>
                </a:gridCol>
              </a:tblGrid>
              <a:tr h="377741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>
                        <a:alpha val="8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6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4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22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7741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7741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3" name="Rectangle 12"/>
          <p:cNvSpPr/>
          <p:nvPr/>
        </p:nvSpPr>
        <p:spPr>
          <a:xfrm>
            <a:off x="-6389" y="6506818"/>
            <a:ext cx="9150393" cy="36443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r"/>
            <a:endParaRPr lang="en-US">
              <a:solidFill>
                <a:srgbClr val="FF0000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5917660" y="3706065"/>
            <a:ext cx="322634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noProof="1">
                <a:latin typeface="Segoe UI" panose="020B0502040204020203" pitchFamily="34" charset="0"/>
                <a:cs typeface="Segoe UI" panose="020B0502040204020203" pitchFamily="34" charset="0"/>
              </a:rPr>
              <a:t>Presenter: Hang Dang</a:t>
            </a:r>
          </a:p>
        </p:txBody>
      </p:sp>
      <p:sp>
        <p:nvSpPr>
          <p:cNvPr id="19" name="Subtitle 7"/>
          <p:cNvSpPr>
            <a:spLocks noGrp="1"/>
          </p:cNvSpPr>
          <p:nvPr>
            <p:ph type="subTitle" idx="1"/>
          </p:nvPr>
        </p:nvSpPr>
        <p:spPr>
          <a:xfrm>
            <a:off x="450574" y="2737319"/>
            <a:ext cx="8136835" cy="1155527"/>
          </a:xfrm>
        </p:spPr>
        <p:txBody>
          <a:bodyPr>
            <a:normAutofit/>
          </a:bodyPr>
          <a:lstStyle/>
          <a:p>
            <a:r>
              <a:rPr lang="en-US" sz="3600" b="1" noProof="1">
                <a:latin typeface="Segoe UI" panose="020B0502040204020203" pitchFamily="34" charset="0"/>
                <a:cs typeface="Segoe UI" panose="020B0502040204020203" pitchFamily="34" charset="0"/>
              </a:rPr>
              <a:t>Machine</a:t>
            </a:r>
            <a:r>
              <a:rPr lang="en-US" sz="3600" b="1" noProof="1">
                <a:latin typeface="Times New Roman" pitchFamily="18" charset="0"/>
                <a:cs typeface="Times New Roman" pitchFamily="18" charset="0"/>
              </a:rPr>
              <a:t> Learning Basics For A Newbie</a:t>
            </a:r>
          </a:p>
        </p:txBody>
      </p:sp>
      <p:sp>
        <p:nvSpPr>
          <p:cNvPr id="22" name="Rectangle 21"/>
          <p:cNvSpPr/>
          <p:nvPr/>
        </p:nvSpPr>
        <p:spPr>
          <a:xfrm>
            <a:off x="2384" y="6440557"/>
            <a:ext cx="9132847" cy="53009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621974" y="6519446"/>
            <a:ext cx="16920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HCMC, 2019/05</a:t>
            </a:r>
          </a:p>
        </p:txBody>
      </p:sp>
      <p:sp>
        <p:nvSpPr>
          <p:cNvPr id="10" name="Title 1">
            <a:extLst>
              <a:ext uri="{FF2B5EF4-FFF2-40B4-BE49-F238E27FC236}">
                <a16:creationId xmlns="" xmlns:a16="http://schemas.microsoft.com/office/drawing/2014/main" id="{8ECD8BB5-79AB-4D06-B082-F9FBED47855D}"/>
              </a:ext>
            </a:extLst>
          </p:cNvPr>
          <p:cNvSpPr txBox="1">
            <a:spLocks/>
          </p:cNvSpPr>
          <p:nvPr/>
        </p:nvSpPr>
        <p:spPr>
          <a:xfrm>
            <a:off x="2040681" y="0"/>
            <a:ext cx="6546728" cy="115552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4000" b="1" dirty="0">
                <a:solidFill>
                  <a:schemeClr val="accent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ISB Vietnam Corporation</a:t>
            </a:r>
          </a:p>
        </p:txBody>
      </p:sp>
    </p:spTree>
    <p:extLst>
      <p:ext uri="{BB962C8B-B14F-4D97-AF65-F5344CB8AC3E}">
        <p14:creationId xmlns:p14="http://schemas.microsoft.com/office/powerpoint/2010/main" val="935181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fade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66" y="141010"/>
            <a:ext cx="7543800" cy="79334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600" b="1" dirty="0">
                <a:solidFill>
                  <a:srgbClr val="0070C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Group of Algorithms</a:t>
            </a:r>
          </a:p>
        </p:txBody>
      </p:sp>
      <p:sp>
        <p:nvSpPr>
          <p:cNvPr id="10" name="Rectangle 9"/>
          <p:cNvSpPr/>
          <p:nvPr/>
        </p:nvSpPr>
        <p:spPr>
          <a:xfrm>
            <a:off x="4734" y="6480749"/>
            <a:ext cx="9141619" cy="36443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r"/>
            <a:r>
              <a:rPr lang="en-US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734" y="6427740"/>
            <a:ext cx="9132847" cy="53009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1153" y="855325"/>
            <a:ext cx="9132847" cy="53009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/>
          <p:cNvCxnSpPr>
            <a:cxnSpLocks/>
          </p:cNvCxnSpPr>
          <p:nvPr/>
        </p:nvCxnSpPr>
        <p:spPr>
          <a:xfrm>
            <a:off x="6766" y="1361753"/>
            <a:ext cx="914161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53009" y="849414"/>
            <a:ext cx="7122148" cy="549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40000"/>
              </a:lnSpc>
              <a:spcBef>
                <a:spcPts val="300"/>
              </a:spcBef>
              <a:spcAft>
                <a:spcPts val="300"/>
              </a:spcAft>
              <a:buFont typeface="Wingdings" pitchFamily="2" charset="2"/>
              <a:buChar char="Ø"/>
            </a:pPr>
            <a:r>
              <a:rPr lang="en-US" sz="24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Similarity in form or function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419" y="0"/>
            <a:ext cx="9144000" cy="635438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C8984E89-B176-4E0C-AC2F-C6DA6985212E}"/>
              </a:ext>
            </a:extLst>
          </p:cNvPr>
          <p:cNvSpPr txBox="1"/>
          <p:nvPr/>
        </p:nvSpPr>
        <p:spPr>
          <a:xfrm>
            <a:off x="53009" y="6495396"/>
            <a:ext cx="53671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hlinkClick r:id="rId4"/>
              </a:rPr>
              <a:t>https://www.phamduytung.com/blog/2019-04-19-deep-learning-view/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8806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258" y="226911"/>
            <a:ext cx="7543800" cy="79334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600" b="1" dirty="0">
                <a:solidFill>
                  <a:srgbClr val="0070C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Contents</a:t>
            </a:r>
          </a:p>
        </p:txBody>
      </p:sp>
      <p:sp>
        <p:nvSpPr>
          <p:cNvPr id="5" name="Block Arc 4"/>
          <p:cNvSpPr/>
          <p:nvPr/>
        </p:nvSpPr>
        <p:spPr>
          <a:xfrm>
            <a:off x="-4892563" y="410951"/>
            <a:ext cx="6667632" cy="6667632"/>
          </a:xfrm>
          <a:prstGeom prst="blockArc">
            <a:avLst>
              <a:gd name="adj1" fmla="val 18900000"/>
              <a:gd name="adj2" fmla="val 2558595"/>
              <a:gd name="adj3" fmla="val 0"/>
            </a:avLst>
          </a:prstGeom>
          <a:scene3d>
            <a:camera prst="orthographicFront"/>
            <a:lightRig rig="flat" dir="t"/>
          </a:scene3d>
          <a:sp3d prstMaterial="matte"/>
        </p:spPr>
        <p:style>
          <a:lnRef idx="2">
            <a:schemeClr val="accent5">
              <a:hueOff val="0"/>
              <a:satOff val="0"/>
              <a:lumOff val="0"/>
              <a:alphaOff val="0"/>
            </a:schemeClr>
          </a:lnRef>
          <a:fillRef idx="0">
            <a:schemeClr val="accent4">
              <a:tint val="90000"/>
              <a:hueOff val="0"/>
              <a:satOff val="0"/>
              <a:lumOff val="0"/>
              <a:alphaOff val="0"/>
            </a:schemeClr>
          </a:fillRef>
          <a:effectRef idx="0">
            <a:schemeClr val="accent4">
              <a:tint val="9000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9" name="Freeform: Shape 8"/>
          <p:cNvSpPr/>
          <p:nvPr/>
        </p:nvSpPr>
        <p:spPr>
          <a:xfrm>
            <a:off x="1073426" y="1582794"/>
            <a:ext cx="7126431" cy="761969"/>
          </a:xfrm>
          <a:custGeom>
            <a:avLst/>
            <a:gdLst>
              <a:gd name="connsiteX0" fmla="*/ 0 w 7185536"/>
              <a:gd name="connsiteY0" fmla="*/ 0 h 761969"/>
              <a:gd name="connsiteX1" fmla="*/ 7185536 w 7185536"/>
              <a:gd name="connsiteY1" fmla="*/ 0 h 761969"/>
              <a:gd name="connsiteX2" fmla="*/ 7185536 w 7185536"/>
              <a:gd name="connsiteY2" fmla="*/ 761969 h 761969"/>
              <a:gd name="connsiteX3" fmla="*/ 0 w 7185536"/>
              <a:gd name="connsiteY3" fmla="*/ 761969 h 761969"/>
              <a:gd name="connsiteX4" fmla="*/ 0 w 7185536"/>
              <a:gd name="connsiteY4" fmla="*/ 0 h 761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85536" h="761969">
                <a:moveTo>
                  <a:pt x="0" y="0"/>
                </a:moveTo>
                <a:lnTo>
                  <a:pt x="7185536" y="0"/>
                </a:lnTo>
                <a:lnTo>
                  <a:pt x="7185536" y="761969"/>
                </a:lnTo>
                <a:lnTo>
                  <a:pt x="0" y="761969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04813" tIns="81280" rIns="81280" bIns="81280" numCol="1" spcCol="1270" anchor="ctr" anchorCtr="0">
            <a:noAutofit/>
          </a:bodyPr>
          <a:lstStyle/>
          <a:p>
            <a:pPr defTabSz="1422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200" b="1" dirty="0">
                <a:latin typeface="Segoe UI" panose="020B0502040204020203" pitchFamily="34" charset="0"/>
                <a:cs typeface="Segoe UI" panose="020B0502040204020203" pitchFamily="34" charset="0"/>
              </a:rPr>
              <a:t>   “Trending” Terms</a:t>
            </a:r>
          </a:p>
        </p:txBody>
      </p:sp>
      <p:sp>
        <p:nvSpPr>
          <p:cNvPr id="13" name="Oval 12"/>
          <p:cNvSpPr/>
          <p:nvPr/>
        </p:nvSpPr>
        <p:spPr>
          <a:xfrm>
            <a:off x="787212" y="1487548"/>
            <a:ext cx="955403" cy="952461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scene3d>
            <a:camera prst="orthographicFront"/>
            <a:lightRig rig="flat" dir="t"/>
          </a:scene3d>
          <a:sp3d z="190500" extrusionH="12700" prstMaterial="plastic">
            <a:bevelT w="50800" h="50800"/>
          </a:sp3d>
        </p:spPr>
        <p:style>
          <a:lnRef idx="1">
            <a:schemeClr val="accent4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2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4" name="Freeform: Shape 13"/>
          <p:cNvSpPr/>
          <p:nvPr/>
        </p:nvSpPr>
        <p:spPr>
          <a:xfrm>
            <a:off x="1785235" y="2712695"/>
            <a:ext cx="6414622" cy="761969"/>
          </a:xfrm>
          <a:custGeom>
            <a:avLst/>
            <a:gdLst>
              <a:gd name="connsiteX0" fmla="*/ 0 w 6414622"/>
              <a:gd name="connsiteY0" fmla="*/ 0 h 761969"/>
              <a:gd name="connsiteX1" fmla="*/ 6414622 w 6414622"/>
              <a:gd name="connsiteY1" fmla="*/ 0 h 761969"/>
              <a:gd name="connsiteX2" fmla="*/ 6414622 w 6414622"/>
              <a:gd name="connsiteY2" fmla="*/ 761969 h 761969"/>
              <a:gd name="connsiteX3" fmla="*/ 0 w 6414622"/>
              <a:gd name="connsiteY3" fmla="*/ 761969 h 761969"/>
              <a:gd name="connsiteX4" fmla="*/ 0 w 6414622"/>
              <a:gd name="connsiteY4" fmla="*/ 0 h 761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14622" h="761969">
                <a:moveTo>
                  <a:pt x="0" y="0"/>
                </a:moveTo>
                <a:lnTo>
                  <a:pt x="6414622" y="0"/>
                </a:lnTo>
                <a:lnTo>
                  <a:pt x="6414622" y="761969"/>
                </a:lnTo>
                <a:lnTo>
                  <a:pt x="0" y="761969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4">
              <a:hueOff val="3266964"/>
              <a:satOff val="-13592"/>
              <a:lumOff val="3203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04813" tIns="81280" rIns="81280" bIns="81280" numCol="1" spcCol="1270" anchor="ctr" anchorCtr="0">
            <a:noAutofit/>
          </a:bodyPr>
          <a:lstStyle/>
          <a:p>
            <a:pPr defTabSz="1422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200" b="1" dirty="0">
                <a:latin typeface="Segoe UI" panose="020B0502040204020203" pitchFamily="34" charset="0"/>
                <a:cs typeface="Segoe UI" panose="020B0502040204020203" pitchFamily="34" charset="0"/>
              </a:rPr>
              <a:t>Groups of Algorithms</a:t>
            </a:r>
          </a:p>
        </p:txBody>
      </p:sp>
      <p:sp>
        <p:nvSpPr>
          <p:cNvPr id="15" name="Oval 14"/>
          <p:cNvSpPr/>
          <p:nvPr/>
        </p:nvSpPr>
        <p:spPr>
          <a:xfrm>
            <a:off x="1227008" y="2617448"/>
            <a:ext cx="952461" cy="952461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scene3d>
            <a:camera prst="orthographicFront"/>
            <a:lightRig rig="flat" dir="t"/>
          </a:scene3d>
          <a:sp3d z="190500" extrusionH="12700" prstMaterial="plastic">
            <a:bevelT w="50800" h="50800"/>
          </a:sp3d>
        </p:spPr>
        <p:style>
          <a:lnRef idx="1">
            <a:schemeClr val="accent4">
              <a:hueOff val="3266964"/>
              <a:satOff val="-13592"/>
              <a:lumOff val="3203"/>
              <a:alphaOff val="0"/>
            </a:schemeClr>
          </a:lnRef>
          <a:fillRef idx="1">
            <a:scrgbClr r="0" g="0" b="0"/>
          </a:fillRef>
          <a:effectRef idx="2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6" name="Freeform: Shape 15"/>
          <p:cNvSpPr/>
          <p:nvPr/>
        </p:nvSpPr>
        <p:spPr>
          <a:xfrm>
            <a:off x="1597319" y="3855847"/>
            <a:ext cx="6607971" cy="761969"/>
          </a:xfrm>
          <a:custGeom>
            <a:avLst/>
            <a:gdLst>
              <a:gd name="connsiteX0" fmla="*/ 0 w 6607971"/>
              <a:gd name="connsiteY0" fmla="*/ 0 h 761969"/>
              <a:gd name="connsiteX1" fmla="*/ 6607971 w 6607971"/>
              <a:gd name="connsiteY1" fmla="*/ 0 h 761969"/>
              <a:gd name="connsiteX2" fmla="*/ 6607971 w 6607971"/>
              <a:gd name="connsiteY2" fmla="*/ 761969 h 761969"/>
              <a:gd name="connsiteX3" fmla="*/ 0 w 6607971"/>
              <a:gd name="connsiteY3" fmla="*/ 761969 h 761969"/>
              <a:gd name="connsiteX4" fmla="*/ 0 w 6607971"/>
              <a:gd name="connsiteY4" fmla="*/ 0 h 761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07971" h="761969">
                <a:moveTo>
                  <a:pt x="0" y="0"/>
                </a:moveTo>
                <a:lnTo>
                  <a:pt x="6607971" y="0"/>
                </a:lnTo>
                <a:lnTo>
                  <a:pt x="6607971" y="761969"/>
                </a:lnTo>
                <a:lnTo>
                  <a:pt x="0" y="761969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4">
              <a:hueOff val="6533927"/>
              <a:satOff val="-27185"/>
              <a:lumOff val="6405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04813" tIns="81280" rIns="81280" bIns="81280" numCol="1" spcCol="1270" anchor="ctr" anchorCtr="0">
            <a:noAutofit/>
          </a:bodyPr>
          <a:lstStyle/>
          <a:p>
            <a:pPr defTabSz="1422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200" b="1" dirty="0">
                <a:latin typeface="Segoe UI" panose="020B0502040204020203" pitchFamily="34" charset="0"/>
                <a:cs typeface="Segoe UI" panose="020B0502040204020203" pitchFamily="34" charset="0"/>
              </a:rPr>
              <a:t>  Artificial Neural Network</a:t>
            </a:r>
          </a:p>
        </p:txBody>
      </p:sp>
      <p:sp>
        <p:nvSpPr>
          <p:cNvPr id="17" name="Oval 16"/>
          <p:cNvSpPr/>
          <p:nvPr/>
        </p:nvSpPr>
        <p:spPr>
          <a:xfrm>
            <a:off x="1227008" y="3760601"/>
            <a:ext cx="952461" cy="952461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scene3d>
            <a:camera prst="orthographicFront"/>
            <a:lightRig rig="flat" dir="t"/>
          </a:scene3d>
          <a:sp3d z="190500" extrusionH="12700" prstMaterial="plastic">
            <a:bevelT w="50800" h="50800"/>
          </a:sp3d>
        </p:spPr>
        <p:style>
          <a:lnRef idx="1">
            <a:schemeClr val="accent4">
              <a:hueOff val="6533927"/>
              <a:satOff val="-27185"/>
              <a:lumOff val="6405"/>
              <a:alphaOff val="0"/>
            </a:schemeClr>
          </a:lnRef>
          <a:fillRef idx="1">
            <a:scrgbClr r="0" g="0" b="0"/>
          </a:fillRef>
          <a:effectRef idx="2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8" name="Freeform: Shape 17"/>
          <p:cNvSpPr/>
          <p:nvPr/>
        </p:nvSpPr>
        <p:spPr>
          <a:xfrm>
            <a:off x="1275402" y="5038755"/>
            <a:ext cx="6924455" cy="761969"/>
          </a:xfrm>
          <a:custGeom>
            <a:avLst/>
            <a:gdLst>
              <a:gd name="connsiteX0" fmla="*/ 0 w 6898761"/>
              <a:gd name="connsiteY0" fmla="*/ 0 h 761969"/>
              <a:gd name="connsiteX1" fmla="*/ 6898761 w 6898761"/>
              <a:gd name="connsiteY1" fmla="*/ 0 h 761969"/>
              <a:gd name="connsiteX2" fmla="*/ 6898761 w 6898761"/>
              <a:gd name="connsiteY2" fmla="*/ 761969 h 761969"/>
              <a:gd name="connsiteX3" fmla="*/ 0 w 6898761"/>
              <a:gd name="connsiteY3" fmla="*/ 761969 h 761969"/>
              <a:gd name="connsiteX4" fmla="*/ 0 w 6898761"/>
              <a:gd name="connsiteY4" fmla="*/ 0 h 761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98761" h="761969">
                <a:moveTo>
                  <a:pt x="0" y="0"/>
                </a:moveTo>
                <a:lnTo>
                  <a:pt x="6898761" y="0"/>
                </a:lnTo>
                <a:lnTo>
                  <a:pt x="6898761" y="761969"/>
                </a:lnTo>
                <a:lnTo>
                  <a:pt x="0" y="761969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4">
              <a:hueOff val="9800891"/>
              <a:satOff val="-40777"/>
              <a:lumOff val="9608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04813" tIns="81280" rIns="81280" bIns="81280" numCol="1" spcCol="1270" anchor="ctr" anchorCtr="0">
            <a:noAutofit/>
          </a:bodyPr>
          <a:lstStyle/>
          <a:p>
            <a:pPr defTabSz="1422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200" b="1" dirty="0">
                <a:latin typeface="Segoe UI" panose="020B0502040204020203" pitchFamily="34" charset="0"/>
                <a:cs typeface="Segoe UI" panose="020B0502040204020203" pitchFamily="34" charset="0"/>
              </a:rPr>
              <a:t>  Demo - </a:t>
            </a:r>
            <a:r>
              <a:rPr lang="en-US" sz="32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Mobilenet</a:t>
            </a:r>
            <a:endParaRPr lang="en-US" sz="32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790154" y="4943509"/>
            <a:ext cx="952461" cy="952461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scene3d>
            <a:camera prst="orthographicFront"/>
            <a:lightRig rig="flat" dir="t"/>
          </a:scene3d>
          <a:sp3d z="190500" extrusionH="12700" prstMaterial="plastic">
            <a:bevelT w="50800" h="50800"/>
          </a:sp3d>
        </p:spPr>
        <p:style>
          <a:lnRef idx="1">
            <a:schemeClr val="accent4">
              <a:hueOff val="9800891"/>
              <a:satOff val="-40777"/>
              <a:lumOff val="9608"/>
              <a:alphaOff val="0"/>
            </a:schemeClr>
          </a:lnRef>
          <a:fillRef idx="1">
            <a:scrgbClr r="0" g="0" b="0"/>
          </a:fillRef>
          <a:effectRef idx="2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4" name="TextBox 3"/>
          <p:cNvSpPr txBox="1"/>
          <p:nvPr/>
        </p:nvSpPr>
        <p:spPr>
          <a:xfrm>
            <a:off x="1054556" y="1770846"/>
            <a:ext cx="4911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320760" y="2879259"/>
            <a:ext cx="7649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G-As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339638" y="4012388"/>
            <a:ext cx="7697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69837" y="5199647"/>
            <a:ext cx="6319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MN</a:t>
            </a:r>
          </a:p>
        </p:txBody>
      </p:sp>
      <p:sp>
        <p:nvSpPr>
          <p:cNvPr id="10" name="Rectangle 9"/>
          <p:cNvSpPr/>
          <p:nvPr/>
        </p:nvSpPr>
        <p:spPr>
          <a:xfrm>
            <a:off x="4734" y="6480749"/>
            <a:ext cx="9141619" cy="36443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r"/>
            <a:r>
              <a:rPr lang="en-US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734" y="6427740"/>
            <a:ext cx="9132847" cy="53009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733" y="929925"/>
            <a:ext cx="9132847" cy="53009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986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66" y="141010"/>
            <a:ext cx="7543800" cy="79334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600" b="1" dirty="0">
                <a:solidFill>
                  <a:srgbClr val="0070C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Artificial Neural Network - ANN</a:t>
            </a:r>
          </a:p>
        </p:txBody>
      </p:sp>
      <p:sp>
        <p:nvSpPr>
          <p:cNvPr id="10" name="Rectangle 9"/>
          <p:cNvSpPr/>
          <p:nvPr/>
        </p:nvSpPr>
        <p:spPr>
          <a:xfrm>
            <a:off x="4734" y="6480749"/>
            <a:ext cx="9141619" cy="36443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r"/>
            <a:r>
              <a:rPr lang="en-US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734" y="6427740"/>
            <a:ext cx="9132847" cy="53009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1153" y="855325"/>
            <a:ext cx="9132847" cy="53009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/>
          <p:cNvCxnSpPr>
            <a:cxnSpLocks/>
          </p:cNvCxnSpPr>
          <p:nvPr/>
        </p:nvCxnSpPr>
        <p:spPr>
          <a:xfrm>
            <a:off x="6766" y="1361753"/>
            <a:ext cx="914161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53009" y="816462"/>
            <a:ext cx="3860387" cy="5522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40000"/>
              </a:lnSpc>
              <a:spcBef>
                <a:spcPts val="300"/>
              </a:spcBef>
              <a:spcAft>
                <a:spcPts val="300"/>
              </a:spcAft>
              <a:buFont typeface="Wingdings" pitchFamily="2" charset="2"/>
              <a:buChar char="Ø"/>
            </a:pPr>
            <a:r>
              <a:rPr lang="en-US" sz="24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Perceptron</a:t>
            </a:r>
          </a:p>
        </p:txBody>
      </p:sp>
      <p:pic>
        <p:nvPicPr>
          <p:cNvPr id="14" name="Picture 13" descr="C:\Users\dthang\Desktop\neural_final.PNG">
            <a:extLst>
              <a:ext uri="{FF2B5EF4-FFF2-40B4-BE49-F238E27FC236}">
                <a16:creationId xmlns="" xmlns:a16="http://schemas.microsoft.com/office/drawing/2014/main" id="{67570E3C-240C-437F-9023-CEA58378CE01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18" y="1445198"/>
            <a:ext cx="7060097" cy="238111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EC5EBC55-4C3C-42C0-AE47-B8A656C4E4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03" y="4024344"/>
            <a:ext cx="3565664" cy="215366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3CC879A3-D884-40F0-9AC9-27E871DDE35C}"/>
              </a:ext>
            </a:extLst>
          </p:cNvPr>
          <p:cNvSpPr txBox="1"/>
          <p:nvPr/>
        </p:nvSpPr>
        <p:spPr>
          <a:xfrm>
            <a:off x="848140" y="5900247"/>
            <a:ext cx="712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ANN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="" xmlns:a16="http://schemas.microsoft.com/office/drawing/2014/main" id="{3526FB64-03DF-4242-9801-AA8FA5648C90}"/>
              </a:ext>
            </a:extLst>
          </p:cNvPr>
          <p:cNvGrpSpPr/>
          <p:nvPr/>
        </p:nvGrpSpPr>
        <p:grpSpPr>
          <a:xfrm>
            <a:off x="4029561" y="3763820"/>
            <a:ext cx="4857154" cy="2617470"/>
            <a:chOff x="4029561" y="3763820"/>
            <a:chExt cx="4857154" cy="2617470"/>
          </a:xfrm>
        </p:grpSpPr>
        <p:pic>
          <p:nvPicPr>
            <p:cNvPr id="15" name="Picture 14" descr="Image result for neural structure">
              <a:extLst>
                <a:ext uri="{FF2B5EF4-FFF2-40B4-BE49-F238E27FC236}">
                  <a16:creationId xmlns="" xmlns:a16="http://schemas.microsoft.com/office/drawing/2014/main" id="{C515B76B-35AA-4DCA-91FD-E8E336167B65}"/>
                </a:ext>
              </a:extLst>
            </p:cNvPr>
            <p:cNvPicPr/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64194" y="3763820"/>
              <a:ext cx="4544666" cy="258483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9" name="Group 8">
              <a:extLst>
                <a:ext uri="{FF2B5EF4-FFF2-40B4-BE49-F238E27FC236}">
                  <a16:creationId xmlns="" xmlns:a16="http://schemas.microsoft.com/office/drawing/2014/main" id="{1FD5DCFE-F5C4-4E3E-A42E-B93C417A4038}"/>
                </a:ext>
              </a:extLst>
            </p:cNvPr>
            <p:cNvGrpSpPr/>
            <p:nvPr/>
          </p:nvGrpSpPr>
          <p:grpSpPr>
            <a:xfrm>
              <a:off x="4029561" y="5346249"/>
              <a:ext cx="4857154" cy="1035041"/>
              <a:chOff x="4029561" y="5346249"/>
              <a:chExt cx="4857154" cy="1035041"/>
            </a:xfrm>
          </p:grpSpPr>
          <p:sp>
            <p:nvSpPr>
              <p:cNvPr id="6" name="TextBox 5">
                <a:extLst>
                  <a:ext uri="{FF2B5EF4-FFF2-40B4-BE49-F238E27FC236}">
                    <a16:creationId xmlns="" xmlns:a16="http://schemas.microsoft.com/office/drawing/2014/main" id="{0E3462D5-4561-464F-AB39-9F9951881B8F}"/>
                  </a:ext>
                </a:extLst>
              </p:cNvPr>
              <p:cNvSpPr txBox="1"/>
              <p:nvPr/>
            </p:nvSpPr>
            <p:spPr>
              <a:xfrm>
                <a:off x="6526604" y="5938308"/>
                <a:ext cx="73475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chemeClr val="accent2">
                        <a:lumMod val="75000"/>
                      </a:schemeClr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Soma</a:t>
                </a: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="" xmlns:a16="http://schemas.microsoft.com/office/drawing/2014/main" id="{BE25A384-02BC-45E6-A116-33815A238A19}"/>
                  </a:ext>
                </a:extLst>
              </p:cNvPr>
              <p:cNvSpPr txBox="1"/>
              <p:nvPr/>
            </p:nvSpPr>
            <p:spPr>
              <a:xfrm>
                <a:off x="5385364" y="5901500"/>
                <a:ext cx="78674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chemeClr val="accent2">
                        <a:lumMod val="75000"/>
                      </a:schemeClr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synapse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="" xmlns:a16="http://schemas.microsoft.com/office/drawing/2014/main" id="{086C7150-5A7D-4677-9A61-647D19839631}"/>
                  </a:ext>
                </a:extLst>
              </p:cNvPr>
              <p:cNvSpPr txBox="1"/>
              <p:nvPr/>
            </p:nvSpPr>
            <p:spPr>
              <a:xfrm>
                <a:off x="8343375" y="5665635"/>
                <a:ext cx="54334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chemeClr val="accent2">
                        <a:lumMod val="75000"/>
                      </a:schemeClr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Axon</a:t>
                </a: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="" xmlns:a16="http://schemas.microsoft.com/office/drawing/2014/main" id="{54AF8BA4-0D97-4BCC-BDCE-12EFFECBAE60}"/>
                  </a:ext>
                </a:extLst>
              </p:cNvPr>
              <p:cNvSpPr txBox="1"/>
              <p:nvPr/>
            </p:nvSpPr>
            <p:spPr>
              <a:xfrm>
                <a:off x="4029561" y="5346249"/>
                <a:ext cx="77175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solidFill>
                      <a:schemeClr val="accent2">
                        <a:lumMod val="75000"/>
                      </a:schemeClr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Dendrite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="" xmlns:a16="http://schemas.microsoft.com/office/drawing/2014/main" id="{32ED56EC-5030-41EC-8E01-F4581D11108E}"/>
                  </a:ext>
                </a:extLst>
              </p:cNvPr>
              <p:cNvSpPr txBox="1"/>
              <p:nvPr/>
            </p:nvSpPr>
            <p:spPr>
              <a:xfrm>
                <a:off x="7307834" y="6104291"/>
                <a:ext cx="116730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solidFill>
                      <a:schemeClr val="accent2">
                        <a:lumMod val="75000"/>
                      </a:schemeClr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Electric signals</a:t>
                </a:r>
              </a:p>
            </p:txBody>
          </p:sp>
        </p:grpSp>
      </p:grpSp>
      <p:sp>
        <p:nvSpPr>
          <p:cNvPr id="3" name="TextBox 2"/>
          <p:cNvSpPr txBox="1"/>
          <p:nvPr/>
        </p:nvSpPr>
        <p:spPr>
          <a:xfrm>
            <a:off x="68403" y="6502284"/>
            <a:ext cx="32363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Some activation functions at slide 63</a:t>
            </a:r>
          </a:p>
        </p:txBody>
      </p:sp>
    </p:spTree>
    <p:extLst>
      <p:ext uri="{BB962C8B-B14F-4D97-AF65-F5344CB8AC3E}">
        <p14:creationId xmlns:p14="http://schemas.microsoft.com/office/powerpoint/2010/main" val="29376054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66" y="141010"/>
            <a:ext cx="7543800" cy="79334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600" b="1" dirty="0">
                <a:solidFill>
                  <a:srgbClr val="0070C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Artificial Neural Network - ANN</a:t>
            </a:r>
          </a:p>
        </p:txBody>
      </p:sp>
      <p:sp>
        <p:nvSpPr>
          <p:cNvPr id="10" name="Rectangle 9"/>
          <p:cNvSpPr/>
          <p:nvPr/>
        </p:nvSpPr>
        <p:spPr>
          <a:xfrm>
            <a:off x="4734" y="6480749"/>
            <a:ext cx="9141619" cy="36443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r"/>
            <a:r>
              <a:rPr lang="en-US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13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734" y="6427740"/>
            <a:ext cx="9132847" cy="53009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1153" y="855325"/>
            <a:ext cx="9132847" cy="53009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/>
          <p:cNvCxnSpPr>
            <a:cxnSpLocks/>
          </p:cNvCxnSpPr>
          <p:nvPr/>
        </p:nvCxnSpPr>
        <p:spPr>
          <a:xfrm>
            <a:off x="6766" y="1361753"/>
            <a:ext cx="914161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53009" y="849414"/>
            <a:ext cx="5598148" cy="549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40000"/>
              </a:lnSpc>
              <a:spcBef>
                <a:spcPts val="300"/>
              </a:spcBef>
              <a:spcAft>
                <a:spcPts val="300"/>
              </a:spcAft>
              <a:buFont typeface="Wingdings" pitchFamily="2" charset="2"/>
              <a:buChar char="Ø"/>
            </a:pPr>
            <a:r>
              <a:rPr lang="en-US" sz="24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Perceptron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1D0A97BC-43A4-45AB-8A99-3F182228F2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874" y="1505343"/>
            <a:ext cx="8100251" cy="348749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="" xmlns:a16="http://schemas.microsoft.com/office/drawing/2014/main" id="{0EFCBC14-6A0A-43E1-A0D3-6AD2E509D31D}"/>
                  </a:ext>
                </a:extLst>
              </p:cNvPr>
              <p:cNvSpPr txBox="1"/>
              <p:nvPr/>
            </p:nvSpPr>
            <p:spPr>
              <a:xfrm>
                <a:off x="1688241" y="5018287"/>
                <a:ext cx="1346266" cy="11128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𝑾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EFCBC14-6A0A-43E1-A0D3-6AD2E509D3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8241" y="5018287"/>
                <a:ext cx="1346266" cy="111280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="" xmlns:a16="http://schemas.microsoft.com/office/drawing/2014/main" id="{C6D4860F-BDEF-4242-BD0C-57F02D162BED}"/>
                  </a:ext>
                </a:extLst>
              </p:cNvPr>
              <p:cNvSpPr txBox="1"/>
              <p:nvPr/>
            </p:nvSpPr>
            <p:spPr>
              <a:xfrm>
                <a:off x="304800" y="5018287"/>
                <a:ext cx="1131656" cy="11128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6D4860F-BDEF-4242-BD0C-57F02D162B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" y="5018287"/>
                <a:ext cx="1131656" cy="111280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034031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66" y="141010"/>
            <a:ext cx="7543800" cy="79334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600" b="1" dirty="0">
                <a:solidFill>
                  <a:srgbClr val="0070C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Artificial Neural Network - ANN</a:t>
            </a:r>
          </a:p>
        </p:txBody>
      </p:sp>
      <p:sp>
        <p:nvSpPr>
          <p:cNvPr id="10" name="Rectangle 9"/>
          <p:cNvSpPr/>
          <p:nvPr/>
        </p:nvSpPr>
        <p:spPr>
          <a:xfrm>
            <a:off x="4734" y="6480749"/>
            <a:ext cx="9141619" cy="36443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r"/>
            <a:r>
              <a:rPr lang="en-US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14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734" y="6427740"/>
            <a:ext cx="9132847" cy="53009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1153" y="855325"/>
            <a:ext cx="9132847" cy="53009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/>
          <p:cNvCxnSpPr>
            <a:cxnSpLocks/>
          </p:cNvCxnSpPr>
          <p:nvPr/>
        </p:nvCxnSpPr>
        <p:spPr>
          <a:xfrm>
            <a:off x="6766" y="1361753"/>
            <a:ext cx="914161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53009" y="816462"/>
            <a:ext cx="5598148" cy="549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40000"/>
              </a:lnSpc>
              <a:spcBef>
                <a:spcPts val="300"/>
              </a:spcBef>
              <a:spcAft>
                <a:spcPts val="300"/>
              </a:spcAft>
              <a:buFont typeface="Wingdings" pitchFamily="2" charset="2"/>
              <a:buChar char="Ø"/>
            </a:pPr>
            <a:r>
              <a:rPr lang="en-US" sz="24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Perceptron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8A7FA980-82DE-4EB1-9986-F75E79B07FC9}"/>
              </a:ext>
            </a:extLst>
          </p:cNvPr>
          <p:cNvGrpSpPr/>
          <p:nvPr/>
        </p:nvGrpSpPr>
        <p:grpSpPr>
          <a:xfrm>
            <a:off x="75016" y="1399714"/>
            <a:ext cx="1861136" cy="2703340"/>
            <a:chOff x="75016" y="1399714"/>
            <a:chExt cx="1861136" cy="2703340"/>
          </a:xfrm>
        </p:grpSpPr>
        <p:pic>
          <p:nvPicPr>
            <p:cNvPr id="3" name="Picture 2">
              <a:extLst>
                <a:ext uri="{FF2B5EF4-FFF2-40B4-BE49-F238E27FC236}">
                  <a16:creationId xmlns="" xmlns:a16="http://schemas.microsoft.com/office/drawing/2014/main" id="{2F680EA3-86B5-4BE3-91B5-F25AD17B51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4737" y="1693710"/>
              <a:ext cx="1581432" cy="563189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="" xmlns:a16="http://schemas.microsoft.com/office/drawing/2014/main" id="{C2FB14B9-C81A-4A72-A007-C664B3E7FF97}"/>
                </a:ext>
              </a:extLst>
            </p:cNvPr>
            <p:cNvSpPr txBox="1"/>
            <p:nvPr/>
          </p:nvSpPr>
          <p:spPr>
            <a:xfrm>
              <a:off x="406262" y="1399714"/>
              <a:ext cx="86068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latin typeface="Segoe UI" panose="020B0502040204020203" pitchFamily="34" charset="0"/>
                  <a:cs typeface="Segoe UI" panose="020B0502040204020203" pitchFamily="34" charset="0"/>
                </a:rPr>
                <a:t>Inverter</a:t>
              </a:r>
            </a:p>
          </p:txBody>
        </p:sp>
        <p:pic>
          <p:nvPicPr>
            <p:cNvPr id="28" name="Picture 27">
              <a:extLst>
                <a:ext uri="{FF2B5EF4-FFF2-40B4-BE49-F238E27FC236}">
                  <a16:creationId xmlns="" xmlns:a16="http://schemas.microsoft.com/office/drawing/2014/main" id="{8DDBD7EB-C996-4166-8BC5-ABB6AAB6B80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5016" y="2296125"/>
              <a:ext cx="1861136" cy="1806929"/>
            </a:xfrm>
            <a:prstGeom prst="rect">
              <a:avLst/>
            </a:prstGeom>
          </p:spPr>
        </p:pic>
      </p:grpSp>
      <p:grpSp>
        <p:nvGrpSpPr>
          <p:cNvPr id="44" name="Group 43">
            <a:extLst>
              <a:ext uri="{FF2B5EF4-FFF2-40B4-BE49-F238E27FC236}">
                <a16:creationId xmlns="" xmlns:a16="http://schemas.microsoft.com/office/drawing/2014/main" id="{E6A7F934-C20C-4A8D-87CF-204DED2ACB57}"/>
              </a:ext>
            </a:extLst>
          </p:cNvPr>
          <p:cNvGrpSpPr/>
          <p:nvPr/>
        </p:nvGrpSpPr>
        <p:grpSpPr>
          <a:xfrm>
            <a:off x="4451969" y="1408326"/>
            <a:ext cx="2141769" cy="2802930"/>
            <a:chOff x="4609725" y="1408326"/>
            <a:chExt cx="2141769" cy="2802930"/>
          </a:xfrm>
        </p:grpSpPr>
        <p:sp>
          <p:nvSpPr>
            <p:cNvPr id="19" name="TextBox 18">
              <a:extLst>
                <a:ext uri="{FF2B5EF4-FFF2-40B4-BE49-F238E27FC236}">
                  <a16:creationId xmlns="" xmlns:a16="http://schemas.microsoft.com/office/drawing/2014/main" id="{D5CEBC65-BF3E-48A4-9236-D64DEF7AC934}"/>
                </a:ext>
              </a:extLst>
            </p:cNvPr>
            <p:cNvSpPr txBox="1"/>
            <p:nvPr/>
          </p:nvSpPr>
          <p:spPr>
            <a:xfrm>
              <a:off x="5548203" y="1408326"/>
              <a:ext cx="43794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latin typeface="Segoe UI" panose="020B0502040204020203" pitchFamily="34" charset="0"/>
                  <a:cs typeface="Segoe UI" panose="020B0502040204020203" pitchFamily="34" charset="0"/>
                </a:rPr>
                <a:t>OR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="" xmlns:a16="http://schemas.microsoft.com/office/drawing/2014/main" id="{B375F873-E0B1-4628-823C-FAC9DDEB63A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766401" y="1653826"/>
              <a:ext cx="1985093" cy="828021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="" xmlns:a16="http://schemas.microsoft.com/office/drawing/2014/main" id="{2A23532D-DEE2-47A6-9BD6-0BDE3936E26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609725" y="2534856"/>
              <a:ext cx="2114550" cy="1676400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="" xmlns:a16="http://schemas.microsoft.com/office/drawing/2014/main" id="{C60787A5-F6DF-4455-AC09-0161EF511DA6}"/>
              </a:ext>
            </a:extLst>
          </p:cNvPr>
          <p:cNvGrpSpPr/>
          <p:nvPr/>
        </p:nvGrpSpPr>
        <p:grpSpPr>
          <a:xfrm>
            <a:off x="1911807" y="1388979"/>
            <a:ext cx="2303528" cy="4976556"/>
            <a:chOff x="1896747" y="1375727"/>
            <a:chExt cx="2303528" cy="4976556"/>
          </a:xfrm>
        </p:grpSpPr>
        <p:sp>
          <p:nvSpPr>
            <p:cNvPr id="18" name="TextBox 17">
              <a:extLst>
                <a:ext uri="{FF2B5EF4-FFF2-40B4-BE49-F238E27FC236}">
                  <a16:creationId xmlns="" xmlns:a16="http://schemas.microsoft.com/office/drawing/2014/main" id="{C8FC7718-EFF1-4220-A210-37D29F53D77B}"/>
                </a:ext>
              </a:extLst>
            </p:cNvPr>
            <p:cNvSpPr txBox="1"/>
            <p:nvPr/>
          </p:nvSpPr>
          <p:spPr>
            <a:xfrm>
              <a:off x="2864266" y="1375727"/>
              <a:ext cx="5854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latin typeface="Segoe UI" panose="020B0502040204020203" pitchFamily="34" charset="0"/>
                  <a:cs typeface="Segoe UI" panose="020B0502040204020203" pitchFamily="34" charset="0"/>
                </a:rPr>
                <a:t>AND</a:t>
              </a:r>
            </a:p>
          </p:txBody>
        </p:sp>
        <p:pic>
          <p:nvPicPr>
            <p:cNvPr id="9" name="Picture 8">
              <a:extLst>
                <a:ext uri="{FF2B5EF4-FFF2-40B4-BE49-F238E27FC236}">
                  <a16:creationId xmlns="" xmlns:a16="http://schemas.microsoft.com/office/drawing/2014/main" id="{68B9A4EA-D04B-4DC1-922C-2595E57A232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072896" y="1647296"/>
              <a:ext cx="2127379" cy="806094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="" xmlns:a16="http://schemas.microsoft.com/office/drawing/2014/main" id="{37D107D3-A9BE-4D2C-A869-F0F0D8B38E8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896747" y="2445290"/>
              <a:ext cx="2238375" cy="1724025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="" xmlns:a16="http://schemas.microsoft.com/office/drawing/2014/main" id="{DBED92F9-5AE8-4A3E-885F-388FB495EEC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949866" y="4152008"/>
              <a:ext cx="1828800" cy="2200275"/>
            </a:xfrm>
            <a:prstGeom prst="rect">
              <a:avLst/>
            </a:prstGeom>
          </p:spPr>
        </p:pic>
      </p:grpSp>
      <p:pic>
        <p:nvPicPr>
          <p:cNvPr id="38" name="Picture 37">
            <a:extLst>
              <a:ext uri="{FF2B5EF4-FFF2-40B4-BE49-F238E27FC236}">
                <a16:creationId xmlns="" xmlns:a16="http://schemas.microsoft.com/office/drawing/2014/main" id="{EBF478AE-14EE-4426-A35D-2E4471EFE13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898" y="4105046"/>
            <a:ext cx="1695450" cy="2238375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="" xmlns:a16="http://schemas.microsoft.com/office/drawing/2014/main" id="{D1682626-CEFA-4423-8EAE-63C7D346963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612202" y="4178304"/>
            <a:ext cx="1905000" cy="2228850"/>
          </a:xfrm>
          <a:prstGeom prst="rect">
            <a:avLst/>
          </a:prstGeom>
        </p:spPr>
      </p:pic>
      <p:grpSp>
        <p:nvGrpSpPr>
          <p:cNvPr id="45" name="Group 44">
            <a:extLst>
              <a:ext uri="{FF2B5EF4-FFF2-40B4-BE49-F238E27FC236}">
                <a16:creationId xmlns="" xmlns:a16="http://schemas.microsoft.com/office/drawing/2014/main" id="{618EADD8-F3E3-4B8B-ADB2-4F8D0EA10890}"/>
              </a:ext>
            </a:extLst>
          </p:cNvPr>
          <p:cNvGrpSpPr/>
          <p:nvPr/>
        </p:nvGrpSpPr>
        <p:grpSpPr>
          <a:xfrm>
            <a:off x="6881800" y="1406490"/>
            <a:ext cx="2154473" cy="4988855"/>
            <a:chOff x="6881800" y="1406490"/>
            <a:chExt cx="2154473" cy="4988855"/>
          </a:xfrm>
        </p:grpSpPr>
        <p:sp>
          <p:nvSpPr>
            <p:cNvPr id="20" name="TextBox 19">
              <a:extLst>
                <a:ext uri="{FF2B5EF4-FFF2-40B4-BE49-F238E27FC236}">
                  <a16:creationId xmlns="" xmlns:a16="http://schemas.microsoft.com/office/drawing/2014/main" id="{94FC9008-F3D0-46F1-A8FB-4EFFC96130AC}"/>
                </a:ext>
              </a:extLst>
            </p:cNvPr>
            <p:cNvSpPr txBox="1"/>
            <p:nvPr/>
          </p:nvSpPr>
          <p:spPr>
            <a:xfrm>
              <a:off x="7774176" y="1406490"/>
              <a:ext cx="55226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latin typeface="Segoe UI" panose="020B0502040204020203" pitchFamily="34" charset="0"/>
                  <a:cs typeface="Segoe UI" panose="020B0502040204020203" pitchFamily="34" charset="0"/>
                </a:rPr>
                <a:t>XOR</a:t>
              </a:r>
            </a:p>
          </p:txBody>
        </p:sp>
        <p:pic>
          <p:nvPicPr>
            <p:cNvPr id="23" name="Picture 22">
              <a:extLst>
                <a:ext uri="{FF2B5EF4-FFF2-40B4-BE49-F238E27FC236}">
                  <a16:creationId xmlns="" xmlns:a16="http://schemas.microsoft.com/office/drawing/2014/main" id="{6E8F9620-9B4C-418C-84EF-CC660326429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881800" y="1665382"/>
              <a:ext cx="2154473" cy="828021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="" xmlns:a16="http://schemas.microsoft.com/office/drawing/2014/main" id="{2C6DCDEE-62E2-43A6-9D30-2B679EF595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202584" y="2533656"/>
              <a:ext cx="1695450" cy="1714500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="" xmlns:a16="http://schemas.microsoft.com/office/drawing/2014/main" id="{55FB29F4-CC46-460E-BAC1-F1F040E8788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7021609" y="4252220"/>
              <a:ext cx="1876425" cy="2143125"/>
            </a:xfrm>
            <a:prstGeom prst="rect">
              <a:avLst/>
            </a:prstGeom>
          </p:spPr>
        </p:pic>
      </p:grpSp>
      <p:sp>
        <p:nvSpPr>
          <p:cNvPr id="4" name="TextBox 3"/>
          <p:cNvSpPr txBox="1"/>
          <p:nvPr/>
        </p:nvSpPr>
        <p:spPr>
          <a:xfrm>
            <a:off x="27629" y="6493097"/>
            <a:ext cx="46801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View more at Slide 64 when activation function is Sign</a:t>
            </a:r>
          </a:p>
        </p:txBody>
      </p:sp>
    </p:spTree>
    <p:extLst>
      <p:ext uri="{BB962C8B-B14F-4D97-AF65-F5344CB8AC3E}">
        <p14:creationId xmlns:p14="http://schemas.microsoft.com/office/powerpoint/2010/main" val="3844698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0" dur="2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2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8" dur="2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66" y="141010"/>
            <a:ext cx="7543800" cy="79334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600" b="1" dirty="0">
                <a:solidFill>
                  <a:srgbClr val="0070C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Artificial Neural Network - ANN</a:t>
            </a:r>
          </a:p>
        </p:txBody>
      </p:sp>
      <p:sp>
        <p:nvSpPr>
          <p:cNvPr id="10" name="Rectangle 9"/>
          <p:cNvSpPr/>
          <p:nvPr/>
        </p:nvSpPr>
        <p:spPr>
          <a:xfrm>
            <a:off x="4734" y="6480749"/>
            <a:ext cx="9141619" cy="36443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r"/>
            <a:r>
              <a:rPr lang="en-US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15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734" y="6427740"/>
            <a:ext cx="9132847" cy="53009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1153" y="855325"/>
            <a:ext cx="9132847" cy="53009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/>
          <p:cNvCxnSpPr>
            <a:cxnSpLocks/>
          </p:cNvCxnSpPr>
          <p:nvPr/>
        </p:nvCxnSpPr>
        <p:spPr>
          <a:xfrm>
            <a:off x="6766" y="1361753"/>
            <a:ext cx="914161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53009" y="816462"/>
            <a:ext cx="5598148" cy="549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40000"/>
              </a:lnSpc>
              <a:spcBef>
                <a:spcPts val="300"/>
              </a:spcBef>
              <a:spcAft>
                <a:spcPts val="300"/>
              </a:spcAft>
              <a:buFont typeface="Wingdings" pitchFamily="2" charset="2"/>
              <a:buChar char="Ø"/>
            </a:pPr>
            <a:r>
              <a:rPr lang="en-US" sz="24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Perceptron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="" xmlns:a16="http://schemas.microsoft.com/office/drawing/2014/main" id="{2B188D07-91FE-48F4-91B7-6A6499CE13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507" y="1406288"/>
            <a:ext cx="3393238" cy="109219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25" y="2622317"/>
            <a:ext cx="4218970" cy="368159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9911" y="1471532"/>
            <a:ext cx="2884015" cy="270242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="" xmlns:a16="http://schemas.microsoft.com/office/drawing/2014/main" id="{F4969C74-B0F0-4DCE-9E5A-8F8F8C270C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74492" y="3055948"/>
            <a:ext cx="2124341" cy="248368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7629" y="6493097"/>
            <a:ext cx="46801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View more at Slide 65 when activation function is Sign</a:t>
            </a:r>
          </a:p>
        </p:txBody>
      </p:sp>
    </p:spTree>
    <p:extLst>
      <p:ext uri="{BB962C8B-B14F-4D97-AF65-F5344CB8AC3E}">
        <p14:creationId xmlns:p14="http://schemas.microsoft.com/office/powerpoint/2010/main" val="36100055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66" y="141010"/>
            <a:ext cx="7543800" cy="79334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600" b="1" dirty="0">
                <a:solidFill>
                  <a:srgbClr val="0070C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Artificial Neural Network - ANN</a:t>
            </a:r>
          </a:p>
        </p:txBody>
      </p:sp>
      <p:sp>
        <p:nvSpPr>
          <p:cNvPr id="10" name="Rectangle 9"/>
          <p:cNvSpPr/>
          <p:nvPr/>
        </p:nvSpPr>
        <p:spPr>
          <a:xfrm>
            <a:off x="4734" y="6480749"/>
            <a:ext cx="9141619" cy="36443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r"/>
            <a:r>
              <a:rPr lang="en-US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16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734" y="6427740"/>
            <a:ext cx="9132847" cy="53009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1153" y="855325"/>
            <a:ext cx="9132847" cy="53009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/>
          <p:cNvCxnSpPr>
            <a:cxnSpLocks/>
          </p:cNvCxnSpPr>
          <p:nvPr/>
        </p:nvCxnSpPr>
        <p:spPr>
          <a:xfrm>
            <a:off x="6766" y="1361753"/>
            <a:ext cx="914161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53009" y="816462"/>
            <a:ext cx="5598148" cy="549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40000"/>
              </a:lnSpc>
              <a:spcBef>
                <a:spcPts val="300"/>
              </a:spcBef>
              <a:spcAft>
                <a:spcPts val="300"/>
              </a:spcAft>
              <a:buFont typeface="Wingdings" pitchFamily="2" charset="2"/>
              <a:buChar char="Ø"/>
            </a:pPr>
            <a:r>
              <a:rPr lang="en-US" sz="24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Multi-layers Perceptron - MLP</a:t>
            </a:r>
          </a:p>
        </p:txBody>
      </p:sp>
      <p:sp>
        <p:nvSpPr>
          <p:cNvPr id="17" name="Rectangle 16"/>
          <p:cNvSpPr/>
          <p:nvPr/>
        </p:nvSpPr>
        <p:spPr>
          <a:xfrm>
            <a:off x="-318293" y="4826487"/>
            <a:ext cx="54576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66712"/>
            <a:r>
              <a:rPr lang="en-US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#layers = #hidden layers + 1, except input layer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C27EE28B-DEA8-4837-8754-0E74F129F1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804" y="1515065"/>
            <a:ext cx="5304557" cy="2128176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="" xmlns:a16="http://schemas.microsoft.com/office/drawing/2014/main" id="{F121058E-0AF1-4AE2-9461-D6D1E0E0756D}"/>
              </a:ext>
            </a:extLst>
          </p:cNvPr>
          <p:cNvGrpSpPr/>
          <p:nvPr/>
        </p:nvGrpSpPr>
        <p:grpSpPr>
          <a:xfrm>
            <a:off x="5003950" y="3837781"/>
            <a:ext cx="3984019" cy="2362988"/>
            <a:chOff x="548524" y="2459950"/>
            <a:chExt cx="4883538" cy="2704820"/>
          </a:xfrm>
        </p:grpSpPr>
        <p:pic>
          <p:nvPicPr>
            <p:cNvPr id="15" name="Picture 14">
              <a:extLst>
                <a:ext uri="{FF2B5EF4-FFF2-40B4-BE49-F238E27FC236}">
                  <a16:creationId xmlns="" xmlns:a16="http://schemas.microsoft.com/office/drawing/2014/main" id="{88D319C0-3FF5-4D3B-8F9F-F5BD6A07A9D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80408" y="2847289"/>
              <a:ext cx="3943350" cy="2219325"/>
            </a:xfrm>
            <a:prstGeom prst="rect">
              <a:avLst/>
            </a:prstGeom>
          </p:spPr>
        </p:pic>
        <p:grpSp>
          <p:nvGrpSpPr>
            <p:cNvPr id="18" name="Group 17">
              <a:extLst>
                <a:ext uri="{FF2B5EF4-FFF2-40B4-BE49-F238E27FC236}">
                  <a16:creationId xmlns="" xmlns:a16="http://schemas.microsoft.com/office/drawing/2014/main" id="{857327C7-2EB0-46AC-A25C-68CEF79580B5}"/>
                </a:ext>
              </a:extLst>
            </p:cNvPr>
            <p:cNvGrpSpPr/>
            <p:nvPr/>
          </p:nvGrpSpPr>
          <p:grpSpPr>
            <a:xfrm>
              <a:off x="548524" y="2459950"/>
              <a:ext cx="4883538" cy="2704820"/>
              <a:chOff x="548524" y="2459950"/>
              <a:chExt cx="4883538" cy="2704820"/>
            </a:xfrm>
          </p:grpSpPr>
          <p:sp>
            <p:nvSpPr>
              <p:cNvPr id="19" name="TextBox 18">
                <a:extLst>
                  <a:ext uri="{FF2B5EF4-FFF2-40B4-BE49-F238E27FC236}">
                    <a16:creationId xmlns="" xmlns:a16="http://schemas.microsoft.com/office/drawing/2014/main" id="{1C39E058-B953-489B-8B8D-F4955D467CDB}"/>
                  </a:ext>
                </a:extLst>
              </p:cNvPr>
              <p:cNvSpPr txBox="1"/>
              <p:nvPr/>
            </p:nvSpPr>
            <p:spPr>
              <a:xfrm>
                <a:off x="548524" y="4758837"/>
                <a:ext cx="1187370" cy="3170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Input layer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="" xmlns:a16="http://schemas.microsoft.com/office/drawing/2014/main" id="{40B98A3E-D4B9-4C95-B386-69F47FDC7F1E}"/>
                  </a:ext>
                </a:extLst>
              </p:cNvPr>
              <p:cNvSpPr txBox="1"/>
              <p:nvPr/>
            </p:nvSpPr>
            <p:spPr>
              <a:xfrm>
                <a:off x="1195851" y="2487344"/>
                <a:ext cx="1515512" cy="3170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>
                    <a:solidFill>
                      <a:schemeClr val="accent2">
                        <a:lumMod val="75000"/>
                      </a:schemeClr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Hidden layer 1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="" xmlns:a16="http://schemas.microsoft.com/office/drawing/2014/main" id="{82061CA9-4F47-4E0B-BE4C-7BDD66590949}"/>
                  </a:ext>
                </a:extLst>
              </p:cNvPr>
              <p:cNvSpPr txBox="1"/>
              <p:nvPr/>
            </p:nvSpPr>
            <p:spPr>
              <a:xfrm>
                <a:off x="4087498" y="4847700"/>
                <a:ext cx="1344564" cy="3170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>
                    <a:solidFill>
                      <a:srgbClr val="7030A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Output layer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="" xmlns:a16="http://schemas.microsoft.com/office/drawing/2014/main" id="{27088091-F800-47A8-9216-6907CC893451}"/>
                  </a:ext>
                </a:extLst>
              </p:cNvPr>
              <p:cNvSpPr txBox="1"/>
              <p:nvPr/>
            </p:nvSpPr>
            <p:spPr>
              <a:xfrm>
                <a:off x="2900489" y="2459950"/>
                <a:ext cx="1515512" cy="3170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>
                    <a:solidFill>
                      <a:schemeClr val="accent4">
                        <a:lumMod val="75000"/>
                      </a:schemeClr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Hidden layer 2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" name="TextBox 22">
                    <a:extLst>
                      <a:ext uri="{FF2B5EF4-FFF2-40B4-BE49-F238E27FC236}">
                        <a16:creationId xmlns="" xmlns:a16="http://schemas.microsoft.com/office/drawing/2014/main" id="{DA70ED96-A78F-4686-9C6D-9FFBFB81EE04}"/>
                      </a:ext>
                    </a:extLst>
                  </p:cNvPr>
                  <p:cNvSpPr txBox="1"/>
                  <p:nvPr/>
                </p:nvSpPr>
                <p:spPr>
                  <a:xfrm>
                    <a:off x="2513755" y="2732039"/>
                    <a:ext cx="816469" cy="39927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16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16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𝑾</m:t>
                              </m:r>
                            </m:e>
                            <m:sup>
                              <m:r>
                                <a:rPr lang="en-US" sz="16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(</m:t>
                              </m:r>
                              <m:r>
                                <a:rPr lang="en-US" sz="16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𝟐</m:t>
                              </m:r>
                              <m:r>
                                <a:rPr lang="en-US" sz="16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)</m:t>
                              </m:r>
                            </m:sup>
                          </m:sSup>
                        </m:oMath>
                      </m:oMathPara>
                    </a14:m>
                    <a:endParaRPr lang="en-US" sz="1600" b="1" dirty="0">
                      <a:solidFill>
                        <a:srgbClr val="00B050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DA70ED96-A78F-4686-9C6D-9FFBFB81EE0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13755" y="2732039"/>
                    <a:ext cx="816469" cy="399273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" name="TextBox 25">
                    <a:extLst>
                      <a:ext uri="{FF2B5EF4-FFF2-40B4-BE49-F238E27FC236}">
                        <a16:creationId xmlns="" xmlns:a16="http://schemas.microsoft.com/office/drawing/2014/main" id="{824658B3-FC37-4B07-BCF5-DDE4E9DD3277}"/>
                      </a:ext>
                    </a:extLst>
                  </p:cNvPr>
                  <p:cNvSpPr txBox="1"/>
                  <p:nvPr/>
                </p:nvSpPr>
                <p:spPr>
                  <a:xfrm>
                    <a:off x="1224967" y="2925804"/>
                    <a:ext cx="815683" cy="40661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1600" b="1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1600" b="1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𝑾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1600" b="1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1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𝟏</m:t>
                                  </m:r>
                                </m:e>
                              </m:d>
                            </m:sup>
                          </m:sSup>
                        </m:oMath>
                      </m:oMathPara>
                    </a14:m>
                    <a:endParaRPr lang="en-US" sz="1600" b="1" dirty="0">
                      <a:solidFill>
                        <a:srgbClr val="002060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824658B3-FC37-4B07-BCF5-DDE4E9DD327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224967" y="2925804"/>
                    <a:ext cx="815683" cy="40661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TextBox 26">
                    <a:extLst>
                      <a:ext uri="{FF2B5EF4-FFF2-40B4-BE49-F238E27FC236}">
                        <a16:creationId xmlns="" xmlns:a16="http://schemas.microsoft.com/office/drawing/2014/main" id="{1E387423-B6B1-4586-8DD3-5E96B8BEEFB5}"/>
                      </a:ext>
                    </a:extLst>
                  </p:cNvPr>
                  <p:cNvSpPr txBox="1"/>
                  <p:nvPr/>
                </p:nvSpPr>
                <p:spPr>
                  <a:xfrm>
                    <a:off x="3759295" y="2860051"/>
                    <a:ext cx="816469" cy="39927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16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16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𝑾</m:t>
                              </m:r>
                            </m:e>
                            <m:sup>
                              <m:r>
                                <a:rPr lang="en-US" sz="16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(</m:t>
                              </m:r>
                              <m:r>
                                <a:rPr lang="en-US" sz="16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𝟑</m:t>
                              </m:r>
                              <m:r>
                                <a:rPr lang="en-US" sz="16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)</m:t>
                              </m:r>
                            </m:sup>
                          </m:sSup>
                        </m:oMath>
                      </m:oMathPara>
                    </a14:m>
                    <a:endParaRPr lang="en-US" sz="1600" b="1" dirty="0">
                      <a:solidFill>
                        <a:srgbClr val="7030A0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1E387423-B6B1-4586-8DD3-5E96B8BEEFB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759295" y="2860051"/>
                    <a:ext cx="816469" cy="399273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1579985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66" y="141010"/>
            <a:ext cx="7543800" cy="79334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600" b="1" dirty="0">
                <a:solidFill>
                  <a:srgbClr val="0070C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Artificial Neural Network - ANN</a:t>
            </a:r>
          </a:p>
        </p:txBody>
      </p:sp>
      <p:sp>
        <p:nvSpPr>
          <p:cNvPr id="10" name="Rectangle 9"/>
          <p:cNvSpPr/>
          <p:nvPr/>
        </p:nvSpPr>
        <p:spPr>
          <a:xfrm>
            <a:off x="4734" y="6480749"/>
            <a:ext cx="9141619" cy="36443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r"/>
            <a:r>
              <a:rPr lang="en-US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17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734" y="6427740"/>
            <a:ext cx="9132847" cy="53009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1153" y="855325"/>
            <a:ext cx="9132847" cy="53009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/>
          <p:cNvCxnSpPr>
            <a:cxnSpLocks/>
          </p:cNvCxnSpPr>
          <p:nvPr/>
        </p:nvCxnSpPr>
        <p:spPr>
          <a:xfrm>
            <a:off x="6766" y="1361753"/>
            <a:ext cx="914161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53009" y="816462"/>
            <a:ext cx="5598148" cy="549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40000"/>
              </a:lnSpc>
              <a:spcBef>
                <a:spcPts val="300"/>
              </a:spcBef>
              <a:spcAft>
                <a:spcPts val="300"/>
              </a:spcAft>
              <a:buFont typeface="Wingdings" pitchFamily="2" charset="2"/>
              <a:buChar char="Ø"/>
            </a:pPr>
            <a:r>
              <a:rPr lang="en-US" sz="24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Multi-layers Perceptron - MLP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A567D253-ACD7-4250-9AFA-5F1321F673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383" y="1522593"/>
            <a:ext cx="3292086" cy="19286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610B4172-697F-42A0-AC35-F938CBA7E2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7963" y="3562850"/>
            <a:ext cx="6032603" cy="133324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="" xmlns:a16="http://schemas.microsoft.com/office/drawing/2014/main" id="{DCB432FB-FDC6-4013-A381-81B7AB38D531}"/>
                  </a:ext>
                </a:extLst>
              </p:cNvPr>
              <p:cNvSpPr txBox="1"/>
              <p:nvPr/>
            </p:nvSpPr>
            <p:spPr>
              <a:xfrm>
                <a:off x="4077247" y="1522593"/>
                <a:ext cx="5033801" cy="1505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•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dirty="0"/>
                  <a:t> is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dirty="0"/>
                  <a:t>neural activation function in layer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dirty="0"/>
                  <a:t>. </a:t>
                </a:r>
              </a:p>
              <a:p>
                <a:endParaRPr lang="en-US" dirty="0"/>
              </a:p>
              <a:p>
                <a:r>
                  <a:rPr lang="en-US" dirty="0"/>
                  <a:t>•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dirty="0"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the weighting matrix controlling the mapping function from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dirty="0"/>
                  <a:t> layer to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+1)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dirty="0"/>
                  <a:t> layer.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DCB432FB-FDC6-4013-A381-81B7AB38D5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7247" y="1522593"/>
                <a:ext cx="5033801" cy="1505220"/>
              </a:xfrm>
              <a:prstGeom prst="rect">
                <a:avLst/>
              </a:prstGeom>
              <a:blipFill rotWithShape="0">
                <a:blip r:embed="rId5"/>
                <a:stretch>
                  <a:fillRect l="-1090" t="-1619" r="-726" b="-56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="" xmlns:a16="http://schemas.microsoft.com/office/drawing/2014/main" id="{8472B2DF-8493-4793-BB4F-1251DB071422}"/>
                  </a:ext>
                </a:extLst>
              </p:cNvPr>
              <p:cNvSpPr txBox="1"/>
              <p:nvPr/>
            </p:nvSpPr>
            <p:spPr>
              <a:xfrm>
                <a:off x="363383" y="5299184"/>
                <a:ext cx="8428383" cy="6909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If the network has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neurons in class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neurons in class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+ 1</m:t>
                    </m:r>
                  </m:oMath>
                </a14:m>
                <a:r>
                  <a:rPr lang="en-US" dirty="0"/>
                  <a:t> then size of matrix Θ will be</a:t>
                </a:r>
                <a14:m>
                  <m:oMath xmlns:m="http://schemas.openxmlformats.org/officeDocument/2006/math"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+ 1).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8472B2DF-8493-4793-BB4F-1251DB0714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383" y="5299184"/>
                <a:ext cx="8428383" cy="690958"/>
              </a:xfrm>
              <a:prstGeom prst="rect">
                <a:avLst/>
              </a:prstGeom>
              <a:blipFill rotWithShape="0">
                <a:blip r:embed="rId6"/>
                <a:stretch>
                  <a:fillRect l="-651" t="-3509" b="-96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747903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66" y="141010"/>
            <a:ext cx="7543800" cy="79334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600" b="1" dirty="0">
                <a:solidFill>
                  <a:srgbClr val="0070C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Artificial Neural Network - ANN</a:t>
            </a:r>
          </a:p>
        </p:txBody>
      </p:sp>
      <p:sp>
        <p:nvSpPr>
          <p:cNvPr id="10" name="Rectangle 9"/>
          <p:cNvSpPr/>
          <p:nvPr/>
        </p:nvSpPr>
        <p:spPr>
          <a:xfrm>
            <a:off x="4734" y="6480749"/>
            <a:ext cx="9141619" cy="36443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r"/>
            <a:r>
              <a:rPr lang="en-US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18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734" y="6427740"/>
            <a:ext cx="9132847" cy="53009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1153" y="855325"/>
            <a:ext cx="9132847" cy="53009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/>
          <p:cNvCxnSpPr>
            <a:cxnSpLocks/>
          </p:cNvCxnSpPr>
          <p:nvPr/>
        </p:nvCxnSpPr>
        <p:spPr>
          <a:xfrm>
            <a:off x="6766" y="1361753"/>
            <a:ext cx="914161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53009" y="816462"/>
            <a:ext cx="5598148" cy="549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40000"/>
              </a:lnSpc>
              <a:spcBef>
                <a:spcPts val="300"/>
              </a:spcBef>
              <a:spcAft>
                <a:spcPts val="300"/>
              </a:spcAft>
              <a:buFont typeface="Wingdings" pitchFamily="2" charset="2"/>
              <a:buChar char="Ø"/>
            </a:pPr>
            <a:r>
              <a:rPr lang="en-US" sz="24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Multi-layers Perceptron - MLP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53009" y="1498663"/>
                <a:ext cx="8826497" cy="422025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739775" indent="-373063" algn="just">
                  <a:buFont typeface="Wingdings" panose="05000000000000000000" pitchFamily="2" charset="2"/>
                  <a:buChar char="§"/>
                </a:pPr>
                <a:r>
                  <a:rPr lang="en-US" sz="2000" dirty="0">
                    <a:latin typeface="Segoe UI" panose="020B0502040204020203" pitchFamily="34" charset="0"/>
                    <a:cs typeface="Segoe UI" panose="020B0502040204020203" pitchFamily="34" charset="0"/>
                    <a:sym typeface="Wingdings" panose="05000000000000000000" pitchFamily="2" charset="2"/>
                  </a:rPr>
                  <a:t>Target: learn the parameters of network.</a:t>
                </a:r>
              </a:p>
              <a:p>
                <a:pPr marL="366712" algn="just"/>
                <a:endParaRPr lang="en-US" sz="2000" dirty="0">
                  <a:latin typeface="Segoe UI" panose="020B0502040204020203" pitchFamily="34" charset="0"/>
                  <a:cs typeface="Segoe UI" panose="020B0502040204020203" pitchFamily="34" charset="0"/>
                  <a:sym typeface="Wingdings" panose="05000000000000000000" pitchFamily="2" charset="2"/>
                </a:endParaRPr>
              </a:p>
              <a:p>
                <a:pPr marL="739775" indent="-373063" algn="just">
                  <a:buFont typeface="Wingdings" panose="05000000000000000000" pitchFamily="2" charset="2"/>
                  <a:buChar char="§"/>
                </a:pPr>
                <a:r>
                  <a:rPr lang="en-US" sz="2000" dirty="0">
                    <a:latin typeface="Segoe UI" panose="020B0502040204020203" pitchFamily="34" charset="0"/>
                    <a:cs typeface="Segoe UI" panose="020B0502040204020203" pitchFamily="34" charset="0"/>
                    <a:sym typeface="Wingdings" panose="05000000000000000000" pitchFamily="2" charset="2"/>
                  </a:rPr>
                  <a:t>Use: Gradient Descent algorithm.</a:t>
                </a:r>
              </a:p>
              <a:p>
                <a:pPr marL="1196975" lvl="1" indent="-373063" algn="just"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Segoe UI" panose="020B0502040204020203" pitchFamily="34" charset="0"/>
                    <a:cs typeface="Segoe UI" panose="020B0502040204020203" pitchFamily="34" charset="0"/>
                    <a:sym typeface="Wingdings" panose="05000000000000000000" pitchFamily="2" charset="2"/>
                  </a:rPr>
                  <a:t>Update weights base the cost function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  <a:sym typeface="Wingdings" panose="05000000000000000000" pitchFamily="2" charset="2"/>
                      </a:rPr>
                      <m:t>𝐽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l-G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  <a:sym typeface="Wingdings" panose="05000000000000000000" pitchFamily="2" charset="2"/>
                          </a:rPr>
                          <m:t>Θ</m:t>
                        </m:r>
                      </m:e>
                    </m:d>
                  </m:oMath>
                </a14:m>
                <a:r>
                  <a:rPr lang="en-US" sz="2000" b="0" dirty="0">
                    <a:latin typeface="Segoe UI" panose="020B0502040204020203" pitchFamily="34" charset="0"/>
                    <a:cs typeface="Segoe UI" panose="020B0502040204020203" pitchFamily="34" charset="0"/>
                    <a:sym typeface="Wingdings" panose="05000000000000000000" pitchFamily="2" charset="2"/>
                  </a:rPr>
                  <a:t>:</a:t>
                </a:r>
              </a:p>
              <a:p>
                <a:pPr marL="823912" lvl="1"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00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  <a:sym typeface="Wingdings" panose="05000000000000000000" pitchFamily="2" charset="2"/>
                        </a:rPr>
                        <m:t>Θ</m:t>
                      </m:r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  <a:sym typeface="Wingdings" panose="05000000000000000000" pitchFamily="2" charset="2"/>
                        </a:rPr>
                        <m:t>=</m:t>
                      </m:r>
                      <m:r>
                        <m:rPr>
                          <m:sty m:val="p"/>
                        </m:rPr>
                        <a:rPr lang="el-GR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  <a:sym typeface="Wingdings" panose="05000000000000000000" pitchFamily="2" charset="2"/>
                        </a:rPr>
                        <m:t>Θ</m:t>
                      </m:r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  <a:sym typeface="Wingdings" panose="05000000000000000000" pitchFamily="2" charset="2"/>
                        </a:rPr>
                        <m:t>−</m:t>
                      </m:r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  <a:sym typeface="Wingdings" panose="05000000000000000000" pitchFamily="2" charset="2"/>
                        </a:rPr>
                        <m:t>𝛼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  <a:sym typeface="Wingdings" panose="05000000000000000000" pitchFamily="2" charset="2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  <a:sym typeface="Wingdings" panose="05000000000000000000" pitchFamily="2" charset="2"/>
                            </a:rPr>
                            <m:t>𝜕</m:t>
                          </m:r>
                        </m:num>
                        <m:den>
                          <m: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  <a:sym typeface="Wingdings" panose="05000000000000000000" pitchFamily="2" charset="2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20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  <a:sym typeface="Wingdings" panose="05000000000000000000" pitchFamily="2" charset="2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l-GR" sz="20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  <a:sym typeface="Wingdings" panose="05000000000000000000" pitchFamily="2" charset="2"/>
                                </a:rPr>
                                <m:t>Θ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  <a:sym typeface="Wingdings" panose="05000000000000000000" pitchFamily="2" charset="2"/>
                                </a:rPr>
                                <m:t>𝑖𝑗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0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  <a:sym typeface="Wingdings" panose="05000000000000000000" pitchFamily="2" charset="2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  <a:sym typeface="Wingdings" panose="05000000000000000000" pitchFamily="2" charset="2"/>
                                    </a:rPr>
                                    <m:t>𝑙</m:t>
                                  </m:r>
                                </m:e>
                              </m:d>
                            </m:sup>
                          </m:sSubSup>
                        </m:den>
                      </m:f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  <a:sym typeface="Wingdings" panose="05000000000000000000" pitchFamily="2" charset="2"/>
                        </a:rPr>
                        <m:t>𝐽</m:t>
                      </m:r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  <a:sym typeface="Wingdings" panose="05000000000000000000" pitchFamily="2" charset="2"/>
                        </a:rPr>
                        <m:t>(</m:t>
                      </m:r>
                      <m:r>
                        <m:rPr>
                          <m:sty m:val="p"/>
                        </m:rPr>
                        <a:rPr lang="el-GR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  <a:sym typeface="Wingdings" panose="05000000000000000000" pitchFamily="2" charset="2"/>
                        </a:rPr>
                        <m:t>Θ</m:t>
                      </m:r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  <a:sym typeface="Wingdings" panose="05000000000000000000" pitchFamily="2" charset="2"/>
                        </a:rPr>
                        <m:t>)</m:t>
                      </m:r>
                    </m:oMath>
                  </m:oMathPara>
                </a14:m>
                <a:endParaRPr lang="en-US" sz="2000" dirty="0">
                  <a:solidFill>
                    <a:srgbClr val="0070C0"/>
                  </a:solidFill>
                  <a:latin typeface="Segoe UI" panose="020B0502040204020203" pitchFamily="34" charset="0"/>
                  <a:cs typeface="Segoe UI" panose="020B0502040204020203" pitchFamily="34" charset="0"/>
                  <a:sym typeface="Wingdings" panose="05000000000000000000" pitchFamily="2" charset="2"/>
                </a:endParaRPr>
              </a:p>
              <a:p>
                <a:pPr marL="823912" lvl="1" algn="just"/>
                <a:r>
                  <a:rPr lang="en-US" sz="2000" dirty="0">
                    <a:latin typeface="Segoe UI" panose="020B0502040204020203" pitchFamily="34" charset="0"/>
                    <a:cs typeface="Segoe UI" panose="020B0502040204020203" pitchFamily="34" charset="0"/>
                    <a:sym typeface="Wingdings" panose="05000000000000000000" pitchFamily="2" charset="2"/>
                  </a:rPr>
                  <a:t>Or</a:t>
                </a:r>
              </a:p>
              <a:p>
                <a:pPr marL="823912" lvl="1"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  <a:sym typeface="Wingdings" panose="05000000000000000000" pitchFamily="2" charset="2"/>
                        </a:rPr>
                        <m:t>𝒘</m:t>
                      </m:r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  <a:sym typeface="Wingdings" panose="05000000000000000000" pitchFamily="2" charset="2"/>
                        </a:rPr>
                        <m:t>=</m:t>
                      </m:r>
                      <m:r>
                        <a:rPr lang="en-US" sz="20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  <a:sym typeface="Wingdings" panose="05000000000000000000" pitchFamily="2" charset="2"/>
                        </a:rPr>
                        <m:t>𝒘</m:t>
                      </m:r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  <a:sym typeface="Wingdings" panose="05000000000000000000" pitchFamily="2" charset="2"/>
                        </a:rPr>
                        <m:t>−</m:t>
                      </m:r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  <a:sym typeface="Wingdings" panose="05000000000000000000" pitchFamily="2" charset="2"/>
                        </a:rPr>
                        <m:t>𝛼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  <a:sym typeface="Wingdings" panose="05000000000000000000" pitchFamily="2" charset="2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  <a:sym typeface="Wingdings" panose="05000000000000000000" pitchFamily="2" charset="2"/>
                            </a:rPr>
                            <m:t>𝜕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  <a:sym typeface="Wingdings" panose="05000000000000000000" pitchFamily="2" charset="2"/>
                            </a:rPr>
                            <m:t>𝜕</m:t>
                          </m:r>
                          <m:r>
                            <a:rPr lang="en-US" sz="20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  <a:sym typeface="Wingdings" panose="05000000000000000000" pitchFamily="2" charset="2"/>
                            </a:rPr>
                            <m:t>𝒘</m:t>
                          </m:r>
                        </m:den>
                      </m:f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  <a:sym typeface="Wingdings" panose="05000000000000000000" pitchFamily="2" charset="2"/>
                        </a:rPr>
                        <m:t>𝐽</m:t>
                      </m:r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  <a:sym typeface="Wingdings" panose="05000000000000000000" pitchFamily="2" charset="2"/>
                        </a:rPr>
                        <m:t>(</m:t>
                      </m:r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  <a:sym typeface="Wingdings" panose="05000000000000000000" pitchFamily="2" charset="2"/>
                        </a:rPr>
                        <m:t>𝐷</m:t>
                      </m:r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  <a:sym typeface="Wingdings" panose="05000000000000000000" pitchFamily="2" charset="2"/>
                        </a:rPr>
                        <m:t>,</m:t>
                      </m:r>
                      <m:r>
                        <a:rPr lang="en-US" sz="20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  <a:sym typeface="Wingdings" panose="05000000000000000000" pitchFamily="2" charset="2"/>
                        </a:rPr>
                        <m:t>𝒘</m:t>
                      </m:r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  <a:sym typeface="Wingdings" panose="05000000000000000000" pitchFamily="2" charset="2"/>
                        </a:rPr>
                        <m:t>)</m:t>
                      </m:r>
                    </m:oMath>
                  </m:oMathPara>
                </a14:m>
                <a:endParaRPr lang="en-US" sz="2000" dirty="0">
                  <a:solidFill>
                    <a:srgbClr val="0070C0"/>
                  </a:solidFill>
                  <a:latin typeface="Segoe UI" panose="020B0502040204020203" pitchFamily="34" charset="0"/>
                  <a:cs typeface="Segoe UI" panose="020B0502040204020203" pitchFamily="34" charset="0"/>
                  <a:sym typeface="Wingdings" panose="05000000000000000000" pitchFamily="2" charset="2"/>
                </a:endParaRPr>
              </a:p>
              <a:p>
                <a:pPr marL="823912" lvl="1" algn="just"/>
                <a:endParaRPr lang="en-US" sz="2000" dirty="0">
                  <a:solidFill>
                    <a:srgbClr val="0070C0"/>
                  </a:solidFill>
                  <a:latin typeface="Segoe UI" panose="020B0502040204020203" pitchFamily="34" charset="0"/>
                  <a:cs typeface="Segoe UI" panose="020B0502040204020203" pitchFamily="34" charset="0"/>
                  <a:sym typeface="Wingdings" panose="05000000000000000000" pitchFamily="2" charset="2"/>
                </a:endParaRPr>
              </a:p>
              <a:p>
                <a:pPr marL="823912" lvl="1" algn="just"/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  <a:sym typeface="Wingdings" panose="05000000000000000000" pitchFamily="2" charset="2"/>
                      </a:rPr>
                      <m:t>→</m:t>
                    </m:r>
                  </m:oMath>
                </a14:m>
                <a:r>
                  <a:rPr lang="en-US" sz="2000" dirty="0">
                    <a:solidFill>
                      <a:srgbClr val="0070C0"/>
                    </a:solidFill>
                    <a:latin typeface="Segoe UI" panose="020B0502040204020203" pitchFamily="34" charset="0"/>
                    <a:cs typeface="Segoe UI" panose="020B0502040204020203" pitchFamily="34" charset="0"/>
                    <a:sym typeface="Wingdings" panose="05000000000000000000" pitchFamily="2" charset="2"/>
                  </a:rPr>
                  <a:t> Calculate gradient descent for all weights of all neurons.</a:t>
                </a:r>
              </a:p>
              <a:p>
                <a:pPr marL="823912" lvl="1" algn="just"/>
                <a:endParaRPr lang="en-US" sz="2000" dirty="0">
                  <a:solidFill>
                    <a:srgbClr val="0070C0"/>
                  </a:solidFill>
                  <a:latin typeface="Segoe UI" panose="020B0502040204020203" pitchFamily="34" charset="0"/>
                  <a:cs typeface="Segoe UI" panose="020B0502040204020203" pitchFamily="34" charset="0"/>
                  <a:sym typeface="Wingdings" panose="05000000000000000000" pitchFamily="2" charset="2"/>
                </a:endParaRPr>
              </a:p>
              <a:p>
                <a:pPr marL="823912" lvl="1" algn="just"/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  <a:sym typeface="Wingdings" panose="05000000000000000000" pitchFamily="2" charset="2"/>
                      </a:rPr>
                      <m:t>→</m:t>
                    </m:r>
                  </m:oMath>
                </a14:m>
                <a:r>
                  <a:rPr lang="en-US" sz="2000" dirty="0">
                    <a:solidFill>
                      <a:srgbClr val="0070C0"/>
                    </a:solidFill>
                    <a:latin typeface="Segoe UI" panose="020B0502040204020203" pitchFamily="34" charset="0"/>
                    <a:cs typeface="Segoe UI" panose="020B0502040204020203" pitchFamily="34" charset="0"/>
                    <a:sym typeface="Wingdings" panose="05000000000000000000" pitchFamily="2" charset="2"/>
                  </a:rPr>
                  <a:t> Update process: back-propagation.</a:t>
                </a:r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09" y="1498663"/>
                <a:ext cx="8826497" cy="4220258"/>
              </a:xfrm>
              <a:prstGeom prst="rect">
                <a:avLst/>
              </a:prstGeom>
              <a:blipFill rotWithShape="0">
                <a:blip r:embed="rId3"/>
                <a:stretch>
                  <a:fillRect t="-723" b="-17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336527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66" y="141010"/>
            <a:ext cx="7543800" cy="79334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600" b="1" dirty="0">
                <a:solidFill>
                  <a:srgbClr val="0070C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Artificial Neural Network - ANN</a:t>
            </a:r>
          </a:p>
        </p:txBody>
      </p:sp>
      <p:sp>
        <p:nvSpPr>
          <p:cNvPr id="10" name="Rectangle 9"/>
          <p:cNvSpPr/>
          <p:nvPr/>
        </p:nvSpPr>
        <p:spPr>
          <a:xfrm>
            <a:off x="4734" y="6480749"/>
            <a:ext cx="9141619" cy="36443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r"/>
            <a:r>
              <a:rPr lang="en-US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19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734" y="6427740"/>
            <a:ext cx="9132847" cy="53009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1153" y="855325"/>
            <a:ext cx="9132847" cy="53009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/>
          <p:cNvCxnSpPr>
            <a:cxnSpLocks/>
          </p:cNvCxnSpPr>
          <p:nvPr/>
        </p:nvCxnSpPr>
        <p:spPr>
          <a:xfrm>
            <a:off x="6766" y="1361753"/>
            <a:ext cx="914161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53009" y="808224"/>
            <a:ext cx="5598148" cy="6093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40000"/>
              </a:lnSpc>
              <a:spcBef>
                <a:spcPts val="300"/>
              </a:spcBef>
              <a:spcAft>
                <a:spcPts val="300"/>
              </a:spcAft>
              <a:buFont typeface="Wingdings" pitchFamily="2" charset="2"/>
              <a:buChar char="Ø"/>
            </a:pPr>
            <a:r>
              <a:rPr lang="en-US" sz="24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MLP – Back Propagation</a:t>
            </a:r>
          </a:p>
        </p:txBody>
      </p:sp>
      <p:sp>
        <p:nvSpPr>
          <p:cNvPr id="14" name="Rectangle 13"/>
          <p:cNvSpPr/>
          <p:nvPr/>
        </p:nvSpPr>
        <p:spPr>
          <a:xfrm>
            <a:off x="-261369" y="1442762"/>
            <a:ext cx="8826497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39775" indent="-373063" algn="just">
              <a:buFont typeface="Wingdings" panose="05000000000000000000" pitchFamily="2" charset="2"/>
              <a:buChar char="§"/>
            </a:pP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Feed forward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: spread signals from Input layer to Output layer.</a:t>
            </a:r>
          </a:p>
          <a:p>
            <a:pPr marL="1109662" lvl="1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At each neuron:</a:t>
            </a:r>
          </a:p>
          <a:p>
            <a:pPr marL="823912" lvl="1" algn="just"/>
            <a:endParaRPr lang="en-US" b="0" i="1" dirty="0">
              <a:latin typeface="Cambria Math" panose="02040503050406030204" pitchFamily="18" charset="0"/>
              <a:cs typeface="Segoe UI" panose="020B0502040204020203" pitchFamily="34" charset="0"/>
              <a:sym typeface="Wingdings" panose="05000000000000000000" pitchFamily="2" charset="2"/>
            </a:endParaRPr>
          </a:p>
          <a:p>
            <a:pPr marL="823912" lvl="1" algn="just"/>
            <a:endParaRPr lang="en-US" i="1" dirty="0">
              <a:latin typeface="Cambria Math" panose="02040503050406030204" pitchFamily="18" charset="0"/>
              <a:cs typeface="Segoe UI" panose="020B0502040204020203" pitchFamily="34" charset="0"/>
              <a:sym typeface="Wingdings" panose="05000000000000000000" pitchFamily="2" charset="2"/>
            </a:endParaRPr>
          </a:p>
          <a:p>
            <a:pPr marL="823912" lvl="1" algn="just"/>
            <a:endParaRPr lang="en-US" b="0" i="1" dirty="0">
              <a:latin typeface="Cambria Math" panose="02040503050406030204" pitchFamily="18" charset="0"/>
              <a:cs typeface="Segoe UI" panose="020B0502040204020203" pitchFamily="34" charset="0"/>
              <a:sym typeface="Wingdings" panose="05000000000000000000" pitchFamily="2" charset="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6194" y="1870162"/>
            <a:ext cx="3808396" cy="328488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 Box 150"/>
              <p:cNvSpPr txBox="1"/>
              <p:nvPr/>
            </p:nvSpPr>
            <p:spPr>
              <a:xfrm>
                <a:off x="53009" y="4521581"/>
                <a:ext cx="4308390" cy="756390"/>
              </a:xfrm>
              <a:prstGeom prst="rect">
                <a:avLst/>
              </a:prstGeom>
              <a:solidFill>
                <a:schemeClr val="lt1"/>
              </a:solidFill>
              <a:ln w="6350">
                <a:noFill/>
              </a:ln>
              <a:effectLst/>
            </p:spPr>
            <p:style>
              <a:lnRef idx="0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lnSpc>
                    <a:spcPct val="115000"/>
                  </a:lnSpc>
                  <a:spcAft>
                    <a:spcPts val="10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1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1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sz="1400" b="0" i="1">
                          <a:solidFill>
                            <a:srgbClr val="0070C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1400" i="1" smtClean="0">
                              <a:solidFill>
                                <a:srgbClr val="0070C0"/>
                              </a:solidFill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1400" b="0" i="1" smtClean="0">
                              <a:solidFill>
                                <a:srgbClr val="0070C0"/>
                              </a:solidFill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rgbClr val="0070C0"/>
                              </a:solidFill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sz="1400" b="0" i="1" smtClean="0">
                              <a:solidFill>
                                <a:srgbClr val="0070C0"/>
                              </a:solidFill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,0</m:t>
                          </m:r>
                        </m:sub>
                        <m:sup>
                          <m:r>
                            <a:rPr lang="en-US" sz="1400" b="0" i="1" smtClean="0">
                              <a:solidFill>
                                <a:srgbClr val="0070C0"/>
                              </a:solidFill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sz="1400" b="0" i="1" smtClean="0">
                              <a:solidFill>
                                <a:srgbClr val="0070C0"/>
                              </a:solidFill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en-US" sz="1400" b="0" i="1" smtClean="0">
                              <a:solidFill>
                                <a:srgbClr val="0070C0"/>
                              </a:solidFill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sz="1400" b="0" i="1" smtClean="0">
                          <a:solidFill>
                            <a:srgbClr val="0070C0"/>
                          </a:solidFill>
                          <a:effectLst/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400" i="1" smtClean="0">
                              <a:solidFill>
                                <a:srgbClr val="0070C0"/>
                              </a:solidFill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1400" b="0" i="1" smtClean="0">
                              <a:solidFill>
                                <a:srgbClr val="0070C0"/>
                              </a:solidFill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sz="1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400" b="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400" b="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lang="en-US" sz="1400" b="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a:rPr lang="en-US" sz="1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sz="1400" b="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n-US" sz="1400" b="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  <m:r>
                                <a:rPr lang="en-US" sz="1400" b="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sup>
                          </m:sSubSup>
                          <m:r>
                            <a:rPr lang="en-US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sz="14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en-US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−1)</m:t>
                          </m:r>
                        </m:e>
                      </m:nary>
                    </m:oMath>
                  </m:oMathPara>
                </a14:m>
                <a:endParaRPr lang="en-US" sz="1400" dirty="0">
                  <a:solidFill>
                    <a:srgbClr val="0070C0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" name="Text Box 1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09" y="4521581"/>
                <a:ext cx="4308390" cy="75639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 w="6350"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454" y="3238495"/>
            <a:ext cx="4278228" cy="12157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627200" y="2034175"/>
                <a:ext cx="4680961" cy="9392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𝑜𝑢𝑡𝑝𝑢𝑡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𝑛𝑜𝑟𝑜𝑛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p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𝑡h</m:t>
                          </m:r>
                        </m:sup>
                      </m:sSup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𝑜𝑛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𝑙𝑎𝑦𝑒𝑟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𝑡h</m:t>
                          </m:r>
                        </m:sup>
                      </m:sSup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sz="1400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1400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400" b="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1400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1400" i="1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400" i="1" dirty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400" i="1" dirty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sz="1400" i="1" dirty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1400" b="0" i="1" dirty="0" smtClean="0">
                        <a:latin typeface="Cambria Math" panose="02040503050406030204" pitchFamily="18" charset="0"/>
                      </a:rPr>
                      <m:t>𝑖𝑛𝑝𝑢𝑡</m:t>
                    </m:r>
                    <m:r>
                      <a:rPr lang="en-US" sz="1400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400" b="0" i="1" dirty="0" smtClean="0">
                        <a:latin typeface="Cambria Math" panose="02040503050406030204" pitchFamily="18" charset="0"/>
                      </a:rPr>
                      <m:t>𝑡𝑜</m:t>
                    </m:r>
                    <m:r>
                      <a:rPr lang="en-US" sz="1400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400" b="0" i="1" dirty="0" smtClean="0">
                        <a:latin typeface="Cambria Math" panose="02040503050406030204" pitchFamily="18" charset="0"/>
                      </a:rPr>
                      <m:t>𝑠𝑖𝑔𝑚𝑜𝑖𝑑</m:t>
                    </m:r>
                    <m:r>
                      <a:rPr lang="en-US" sz="1400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400" b="0" i="1" dirty="0" smtClean="0">
                        <a:latin typeface="Cambria Math" panose="02040503050406030204" pitchFamily="18" charset="0"/>
                      </a:rPr>
                      <m:t>𝑓𝑢𝑛𝑐𝑡𝑖𝑜𝑛</m:t>
                    </m:r>
                    <m:r>
                      <a:rPr lang="en-US" sz="1400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400" i="1" dirty="0">
                        <a:latin typeface="Cambria Math" panose="02040503050406030204" pitchFamily="18" charset="0"/>
                      </a:rPr>
                      <m:t>𝑜𝑛</m:t>
                    </m:r>
                    <m:r>
                      <a:rPr lang="en-US" sz="14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400" i="1" dirty="0">
                        <a:latin typeface="Cambria Math" panose="02040503050406030204" pitchFamily="18" charset="0"/>
                      </a:rPr>
                      <m:t>𝑙𝑎𝑦𝑒𝑟</m:t>
                    </m:r>
                    <m:r>
                      <a:rPr lang="en-US" sz="1400" i="1" dirty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14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i="1" dirty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sz="1400" i="1" dirty="0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sz="1400" dirty="0"/>
                  <a:t>.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i="1" dirty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400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sz="1400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400" i="1" dirty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1400" i="1" dirty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𝑤𝑒𝑖𝑔h𝑡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𝑏𝑒𝑡𝑤𝑒𝑒𝑛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𝑛𝑜𝑟𝑜𝑛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𝑜𝑛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𝑙𝑒𝑣𝑒𝑙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 &amp;  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200" y="2034175"/>
                <a:ext cx="4680961" cy="939231"/>
              </a:xfrm>
              <a:prstGeom prst="rect">
                <a:avLst/>
              </a:prstGeom>
              <a:blipFill rotWithShape="0">
                <a:blip r:embed="rId6"/>
                <a:stretch>
                  <a:fillRect b="-6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 Box 150"/>
              <p:cNvSpPr txBox="1"/>
              <p:nvPr/>
            </p:nvSpPr>
            <p:spPr>
              <a:xfrm>
                <a:off x="90742" y="5216091"/>
                <a:ext cx="2800865" cy="756390"/>
              </a:xfrm>
              <a:prstGeom prst="rect">
                <a:avLst/>
              </a:prstGeom>
              <a:solidFill>
                <a:schemeClr val="lt1"/>
              </a:solidFill>
              <a:ln w="6350">
                <a:noFill/>
              </a:ln>
              <a:effectLst/>
            </p:spPr>
            <p:style>
              <a:lnRef idx="0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lnSpc>
                    <a:spcPct val="115000"/>
                  </a:lnSpc>
                  <a:spcAft>
                    <a:spcPts val="10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1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1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sz="1400" b="0" i="1">
                          <a:solidFill>
                            <a:srgbClr val="0070C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1400" i="1" smtClean="0">
                          <a:solidFill>
                            <a:srgbClr val="0070C0"/>
                          </a:solidFill>
                          <a:effectLst/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1400" i="1" smtClean="0">
                              <a:solidFill>
                                <a:srgbClr val="0070C0"/>
                              </a:solidFill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1400" i="1" smtClean="0">
                                  <a:solidFill>
                                    <a:srgbClr val="0070C0"/>
                                  </a:solidFill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400" b="0" i="1" smtClean="0">
                                  <a:solidFill>
                                    <a:srgbClr val="0070C0"/>
                                  </a:solidFill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rgbClr val="0070C0"/>
                                  </a:solidFill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1400" b="0" i="1" smtClean="0">
                                  <a:solidFill>
                                    <a:srgbClr val="0070C0"/>
                                  </a:solidFill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n-US" sz="1400" b="0" i="1" smtClean="0">
                                  <a:solidFill>
                                    <a:srgbClr val="0070C0"/>
                                  </a:solidFill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  <m:r>
                                <a:rPr lang="en-US" sz="1400" b="0" i="1" smtClean="0">
                                  <a:solidFill>
                                    <a:srgbClr val="0070C0"/>
                                  </a:solidFill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1400" dirty="0">
                  <a:solidFill>
                    <a:srgbClr val="0070C0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8" name="Text Box 1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742" y="5216091"/>
                <a:ext cx="2800865" cy="756390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  <a:ln w="6350"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ctangle 16"/>
          <p:cNvSpPr/>
          <p:nvPr/>
        </p:nvSpPr>
        <p:spPr>
          <a:xfrm>
            <a:off x="-249999" y="5864485"/>
            <a:ext cx="92227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39775" indent="-373063" algn="just">
              <a:buFont typeface="Wingdings" panose="05000000000000000000" pitchFamily="2" charset="2"/>
              <a:buChar char="§"/>
            </a:pP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Back forward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: spread error signals from output layer and update weights.</a:t>
            </a:r>
          </a:p>
        </p:txBody>
      </p:sp>
    </p:spTree>
    <p:extLst>
      <p:ext uri="{BB962C8B-B14F-4D97-AF65-F5344CB8AC3E}">
        <p14:creationId xmlns:p14="http://schemas.microsoft.com/office/powerpoint/2010/main" val="5631166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258" y="226911"/>
            <a:ext cx="7543800" cy="79334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600" b="1" dirty="0">
                <a:solidFill>
                  <a:srgbClr val="0070C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Contents</a:t>
            </a:r>
          </a:p>
        </p:txBody>
      </p:sp>
      <p:sp>
        <p:nvSpPr>
          <p:cNvPr id="5" name="Block Arc 4"/>
          <p:cNvSpPr/>
          <p:nvPr/>
        </p:nvSpPr>
        <p:spPr>
          <a:xfrm>
            <a:off x="-4892563" y="410951"/>
            <a:ext cx="6667632" cy="6667632"/>
          </a:xfrm>
          <a:prstGeom prst="blockArc">
            <a:avLst>
              <a:gd name="adj1" fmla="val 18900000"/>
              <a:gd name="adj2" fmla="val 2558595"/>
              <a:gd name="adj3" fmla="val 0"/>
            </a:avLst>
          </a:prstGeom>
          <a:scene3d>
            <a:camera prst="orthographicFront"/>
            <a:lightRig rig="flat" dir="t"/>
          </a:scene3d>
          <a:sp3d prstMaterial="matte"/>
        </p:spPr>
        <p:style>
          <a:lnRef idx="2">
            <a:schemeClr val="accent5">
              <a:hueOff val="0"/>
              <a:satOff val="0"/>
              <a:lumOff val="0"/>
              <a:alphaOff val="0"/>
            </a:schemeClr>
          </a:lnRef>
          <a:fillRef idx="0">
            <a:schemeClr val="accent4">
              <a:tint val="90000"/>
              <a:hueOff val="0"/>
              <a:satOff val="0"/>
              <a:lumOff val="0"/>
              <a:alphaOff val="0"/>
            </a:schemeClr>
          </a:fillRef>
          <a:effectRef idx="0">
            <a:schemeClr val="accent4">
              <a:tint val="9000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9" name="Freeform: Shape 8"/>
          <p:cNvSpPr/>
          <p:nvPr/>
        </p:nvSpPr>
        <p:spPr>
          <a:xfrm>
            <a:off x="1073426" y="1582794"/>
            <a:ext cx="7126431" cy="761969"/>
          </a:xfrm>
          <a:custGeom>
            <a:avLst/>
            <a:gdLst>
              <a:gd name="connsiteX0" fmla="*/ 0 w 7185536"/>
              <a:gd name="connsiteY0" fmla="*/ 0 h 761969"/>
              <a:gd name="connsiteX1" fmla="*/ 7185536 w 7185536"/>
              <a:gd name="connsiteY1" fmla="*/ 0 h 761969"/>
              <a:gd name="connsiteX2" fmla="*/ 7185536 w 7185536"/>
              <a:gd name="connsiteY2" fmla="*/ 761969 h 761969"/>
              <a:gd name="connsiteX3" fmla="*/ 0 w 7185536"/>
              <a:gd name="connsiteY3" fmla="*/ 761969 h 761969"/>
              <a:gd name="connsiteX4" fmla="*/ 0 w 7185536"/>
              <a:gd name="connsiteY4" fmla="*/ 0 h 761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85536" h="761969">
                <a:moveTo>
                  <a:pt x="0" y="0"/>
                </a:moveTo>
                <a:lnTo>
                  <a:pt x="7185536" y="0"/>
                </a:lnTo>
                <a:lnTo>
                  <a:pt x="7185536" y="761969"/>
                </a:lnTo>
                <a:lnTo>
                  <a:pt x="0" y="761969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04813" tIns="81280" rIns="81280" bIns="81280" numCol="1" spcCol="1270" anchor="ctr" anchorCtr="0">
            <a:noAutofit/>
          </a:bodyPr>
          <a:lstStyle/>
          <a:p>
            <a:pPr defTabSz="1422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200" b="1" dirty="0">
                <a:latin typeface="Segoe UI" panose="020B0502040204020203" pitchFamily="34" charset="0"/>
                <a:cs typeface="Segoe UI" panose="020B0502040204020203" pitchFamily="34" charset="0"/>
              </a:rPr>
              <a:t>   “Trending” Terms</a:t>
            </a:r>
          </a:p>
        </p:txBody>
      </p:sp>
      <p:sp>
        <p:nvSpPr>
          <p:cNvPr id="13" name="Oval 12"/>
          <p:cNvSpPr/>
          <p:nvPr/>
        </p:nvSpPr>
        <p:spPr>
          <a:xfrm>
            <a:off x="787212" y="1487548"/>
            <a:ext cx="955403" cy="952461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scene3d>
            <a:camera prst="orthographicFront"/>
            <a:lightRig rig="flat" dir="t"/>
          </a:scene3d>
          <a:sp3d z="190500" extrusionH="12700" prstMaterial="plastic">
            <a:bevelT w="50800" h="50800"/>
          </a:sp3d>
        </p:spPr>
        <p:style>
          <a:lnRef idx="1">
            <a:schemeClr val="accent4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2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4" name="Freeform: Shape 13"/>
          <p:cNvSpPr/>
          <p:nvPr/>
        </p:nvSpPr>
        <p:spPr>
          <a:xfrm>
            <a:off x="1785235" y="2712695"/>
            <a:ext cx="6414622" cy="761969"/>
          </a:xfrm>
          <a:custGeom>
            <a:avLst/>
            <a:gdLst>
              <a:gd name="connsiteX0" fmla="*/ 0 w 6414622"/>
              <a:gd name="connsiteY0" fmla="*/ 0 h 761969"/>
              <a:gd name="connsiteX1" fmla="*/ 6414622 w 6414622"/>
              <a:gd name="connsiteY1" fmla="*/ 0 h 761969"/>
              <a:gd name="connsiteX2" fmla="*/ 6414622 w 6414622"/>
              <a:gd name="connsiteY2" fmla="*/ 761969 h 761969"/>
              <a:gd name="connsiteX3" fmla="*/ 0 w 6414622"/>
              <a:gd name="connsiteY3" fmla="*/ 761969 h 761969"/>
              <a:gd name="connsiteX4" fmla="*/ 0 w 6414622"/>
              <a:gd name="connsiteY4" fmla="*/ 0 h 761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14622" h="761969">
                <a:moveTo>
                  <a:pt x="0" y="0"/>
                </a:moveTo>
                <a:lnTo>
                  <a:pt x="6414622" y="0"/>
                </a:lnTo>
                <a:lnTo>
                  <a:pt x="6414622" y="761969"/>
                </a:lnTo>
                <a:lnTo>
                  <a:pt x="0" y="761969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4">
              <a:hueOff val="3266964"/>
              <a:satOff val="-13592"/>
              <a:lumOff val="3203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04813" tIns="81280" rIns="81280" bIns="81280" numCol="1" spcCol="1270" anchor="ctr" anchorCtr="0">
            <a:noAutofit/>
          </a:bodyPr>
          <a:lstStyle/>
          <a:p>
            <a:pPr defTabSz="1422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200" b="1" dirty="0">
                <a:latin typeface="Segoe UI" panose="020B0502040204020203" pitchFamily="34" charset="0"/>
                <a:cs typeface="Segoe UI" panose="020B0502040204020203" pitchFamily="34" charset="0"/>
              </a:rPr>
              <a:t>Groups of Algorithms</a:t>
            </a:r>
          </a:p>
        </p:txBody>
      </p:sp>
      <p:sp>
        <p:nvSpPr>
          <p:cNvPr id="15" name="Oval 14"/>
          <p:cNvSpPr/>
          <p:nvPr/>
        </p:nvSpPr>
        <p:spPr>
          <a:xfrm>
            <a:off x="1227008" y="2617448"/>
            <a:ext cx="952461" cy="952461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scene3d>
            <a:camera prst="orthographicFront"/>
            <a:lightRig rig="flat" dir="t"/>
          </a:scene3d>
          <a:sp3d z="190500" extrusionH="12700" prstMaterial="plastic">
            <a:bevelT w="50800" h="50800"/>
          </a:sp3d>
        </p:spPr>
        <p:style>
          <a:lnRef idx="1">
            <a:schemeClr val="accent4">
              <a:hueOff val="3266964"/>
              <a:satOff val="-13592"/>
              <a:lumOff val="3203"/>
              <a:alphaOff val="0"/>
            </a:schemeClr>
          </a:lnRef>
          <a:fillRef idx="1">
            <a:scrgbClr r="0" g="0" b="0"/>
          </a:fillRef>
          <a:effectRef idx="2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6" name="Freeform: Shape 15"/>
          <p:cNvSpPr/>
          <p:nvPr/>
        </p:nvSpPr>
        <p:spPr>
          <a:xfrm>
            <a:off x="1597319" y="3855847"/>
            <a:ext cx="6607971" cy="761969"/>
          </a:xfrm>
          <a:custGeom>
            <a:avLst/>
            <a:gdLst>
              <a:gd name="connsiteX0" fmla="*/ 0 w 6607971"/>
              <a:gd name="connsiteY0" fmla="*/ 0 h 761969"/>
              <a:gd name="connsiteX1" fmla="*/ 6607971 w 6607971"/>
              <a:gd name="connsiteY1" fmla="*/ 0 h 761969"/>
              <a:gd name="connsiteX2" fmla="*/ 6607971 w 6607971"/>
              <a:gd name="connsiteY2" fmla="*/ 761969 h 761969"/>
              <a:gd name="connsiteX3" fmla="*/ 0 w 6607971"/>
              <a:gd name="connsiteY3" fmla="*/ 761969 h 761969"/>
              <a:gd name="connsiteX4" fmla="*/ 0 w 6607971"/>
              <a:gd name="connsiteY4" fmla="*/ 0 h 761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07971" h="761969">
                <a:moveTo>
                  <a:pt x="0" y="0"/>
                </a:moveTo>
                <a:lnTo>
                  <a:pt x="6607971" y="0"/>
                </a:lnTo>
                <a:lnTo>
                  <a:pt x="6607971" y="761969"/>
                </a:lnTo>
                <a:lnTo>
                  <a:pt x="0" y="761969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4">
              <a:hueOff val="6533927"/>
              <a:satOff val="-27185"/>
              <a:lumOff val="6405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04813" tIns="81280" rIns="81280" bIns="81280" numCol="1" spcCol="1270" anchor="ctr" anchorCtr="0">
            <a:noAutofit/>
          </a:bodyPr>
          <a:lstStyle/>
          <a:p>
            <a:pPr defTabSz="1422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200" b="1" dirty="0">
                <a:latin typeface="Segoe UI" panose="020B0502040204020203" pitchFamily="34" charset="0"/>
                <a:cs typeface="Segoe UI" panose="020B0502040204020203" pitchFamily="34" charset="0"/>
              </a:rPr>
              <a:t>  Artificial Neural Network</a:t>
            </a:r>
          </a:p>
        </p:txBody>
      </p:sp>
      <p:sp>
        <p:nvSpPr>
          <p:cNvPr id="17" name="Oval 16"/>
          <p:cNvSpPr/>
          <p:nvPr/>
        </p:nvSpPr>
        <p:spPr>
          <a:xfrm>
            <a:off x="1227008" y="3760601"/>
            <a:ext cx="952461" cy="952461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scene3d>
            <a:camera prst="orthographicFront"/>
            <a:lightRig rig="flat" dir="t"/>
          </a:scene3d>
          <a:sp3d z="190500" extrusionH="12700" prstMaterial="plastic">
            <a:bevelT w="50800" h="50800"/>
          </a:sp3d>
        </p:spPr>
        <p:style>
          <a:lnRef idx="1">
            <a:schemeClr val="accent4">
              <a:hueOff val="6533927"/>
              <a:satOff val="-27185"/>
              <a:lumOff val="6405"/>
              <a:alphaOff val="0"/>
            </a:schemeClr>
          </a:lnRef>
          <a:fillRef idx="1">
            <a:scrgbClr r="0" g="0" b="0"/>
          </a:fillRef>
          <a:effectRef idx="2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8" name="Freeform: Shape 17"/>
          <p:cNvSpPr/>
          <p:nvPr/>
        </p:nvSpPr>
        <p:spPr>
          <a:xfrm>
            <a:off x="1275402" y="5038755"/>
            <a:ext cx="6924455" cy="761969"/>
          </a:xfrm>
          <a:custGeom>
            <a:avLst/>
            <a:gdLst>
              <a:gd name="connsiteX0" fmla="*/ 0 w 6898761"/>
              <a:gd name="connsiteY0" fmla="*/ 0 h 761969"/>
              <a:gd name="connsiteX1" fmla="*/ 6898761 w 6898761"/>
              <a:gd name="connsiteY1" fmla="*/ 0 h 761969"/>
              <a:gd name="connsiteX2" fmla="*/ 6898761 w 6898761"/>
              <a:gd name="connsiteY2" fmla="*/ 761969 h 761969"/>
              <a:gd name="connsiteX3" fmla="*/ 0 w 6898761"/>
              <a:gd name="connsiteY3" fmla="*/ 761969 h 761969"/>
              <a:gd name="connsiteX4" fmla="*/ 0 w 6898761"/>
              <a:gd name="connsiteY4" fmla="*/ 0 h 761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98761" h="761969">
                <a:moveTo>
                  <a:pt x="0" y="0"/>
                </a:moveTo>
                <a:lnTo>
                  <a:pt x="6898761" y="0"/>
                </a:lnTo>
                <a:lnTo>
                  <a:pt x="6898761" y="761969"/>
                </a:lnTo>
                <a:lnTo>
                  <a:pt x="0" y="761969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4">
              <a:hueOff val="9800891"/>
              <a:satOff val="-40777"/>
              <a:lumOff val="9608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04813" tIns="81280" rIns="81280" bIns="81280" numCol="1" spcCol="1270" anchor="ctr" anchorCtr="0">
            <a:noAutofit/>
          </a:bodyPr>
          <a:lstStyle/>
          <a:p>
            <a:pPr defTabSz="1422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200" b="1" dirty="0">
                <a:latin typeface="Segoe UI" panose="020B0502040204020203" pitchFamily="34" charset="0"/>
                <a:cs typeface="Segoe UI" panose="020B0502040204020203" pitchFamily="34" charset="0"/>
              </a:rPr>
              <a:t>  Demo - </a:t>
            </a:r>
            <a:r>
              <a:rPr lang="en-US" sz="32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Mobilenet</a:t>
            </a:r>
            <a:endParaRPr lang="en-US" sz="32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790154" y="4943509"/>
            <a:ext cx="952461" cy="952461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scene3d>
            <a:camera prst="orthographicFront"/>
            <a:lightRig rig="flat" dir="t"/>
          </a:scene3d>
          <a:sp3d z="190500" extrusionH="12700" prstMaterial="plastic">
            <a:bevelT w="50800" h="50800"/>
          </a:sp3d>
        </p:spPr>
        <p:style>
          <a:lnRef idx="1">
            <a:schemeClr val="accent4">
              <a:hueOff val="9800891"/>
              <a:satOff val="-40777"/>
              <a:lumOff val="9608"/>
              <a:alphaOff val="0"/>
            </a:schemeClr>
          </a:lnRef>
          <a:fillRef idx="1">
            <a:scrgbClr r="0" g="0" b="0"/>
          </a:fillRef>
          <a:effectRef idx="2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4" name="TextBox 3"/>
          <p:cNvSpPr txBox="1"/>
          <p:nvPr/>
        </p:nvSpPr>
        <p:spPr>
          <a:xfrm>
            <a:off x="1054556" y="1770846"/>
            <a:ext cx="4911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320760" y="2879259"/>
            <a:ext cx="7649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G-As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339638" y="4012388"/>
            <a:ext cx="7697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69837" y="5199647"/>
            <a:ext cx="6319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MN</a:t>
            </a:r>
          </a:p>
        </p:txBody>
      </p:sp>
      <p:sp>
        <p:nvSpPr>
          <p:cNvPr id="10" name="Rectangle 9"/>
          <p:cNvSpPr/>
          <p:nvPr/>
        </p:nvSpPr>
        <p:spPr>
          <a:xfrm>
            <a:off x="4734" y="6480749"/>
            <a:ext cx="9141619" cy="36443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r"/>
            <a:r>
              <a:rPr lang="en-US" sz="20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734" y="6427740"/>
            <a:ext cx="9132847" cy="53009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733" y="929925"/>
            <a:ext cx="9132847" cy="53009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64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66" y="141010"/>
            <a:ext cx="7543800" cy="79334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600" b="1" dirty="0">
                <a:solidFill>
                  <a:srgbClr val="0070C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Artificial Neural Network - ANN</a:t>
            </a:r>
          </a:p>
        </p:txBody>
      </p:sp>
      <p:sp>
        <p:nvSpPr>
          <p:cNvPr id="10" name="Rectangle 9"/>
          <p:cNvSpPr/>
          <p:nvPr/>
        </p:nvSpPr>
        <p:spPr>
          <a:xfrm>
            <a:off x="4734" y="6480749"/>
            <a:ext cx="9141619" cy="36443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r"/>
            <a:r>
              <a:rPr lang="en-US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734" y="6427740"/>
            <a:ext cx="9132847" cy="53009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1153" y="855325"/>
            <a:ext cx="9132847" cy="53009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/>
          <p:cNvCxnSpPr>
            <a:cxnSpLocks/>
          </p:cNvCxnSpPr>
          <p:nvPr/>
        </p:nvCxnSpPr>
        <p:spPr>
          <a:xfrm>
            <a:off x="6766" y="1361753"/>
            <a:ext cx="914161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53009" y="832938"/>
            <a:ext cx="5598148" cy="6093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40000"/>
              </a:lnSpc>
              <a:spcBef>
                <a:spcPts val="300"/>
              </a:spcBef>
              <a:spcAft>
                <a:spcPts val="300"/>
              </a:spcAft>
              <a:buFont typeface="Wingdings" pitchFamily="2" charset="2"/>
              <a:buChar char="Ø"/>
            </a:pPr>
            <a:r>
              <a:rPr lang="en-US" sz="24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MLP – Back Propagation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-169412" y="1387773"/>
                <a:ext cx="9222796" cy="492423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739775" indent="-373063" algn="just">
                  <a:buFont typeface="Wingdings" panose="05000000000000000000" pitchFamily="2" charset="2"/>
                  <a:buChar char="§"/>
                </a:pPr>
                <a:r>
                  <a:rPr lang="en-US" b="1" dirty="0">
                    <a:latin typeface="Segoe UI" panose="020B0502040204020203" pitchFamily="34" charset="0"/>
                    <a:cs typeface="Segoe UI" panose="020B0502040204020203" pitchFamily="34" charset="0"/>
                    <a:sym typeface="Wingdings" panose="05000000000000000000" pitchFamily="2" charset="2"/>
                  </a:rPr>
                  <a:t>Back forward</a:t>
                </a:r>
              </a:p>
              <a:p>
                <a:pPr marL="1196975" lvl="1" indent="-373063" algn="just"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Segoe UI" panose="020B0502040204020203" pitchFamily="34" charset="0"/>
                    <a:cs typeface="Segoe UI" panose="020B0502040204020203" pitchFamily="34" charset="0"/>
                    <a:sym typeface="Wingdings" panose="05000000000000000000" pitchFamily="2" charset="2"/>
                  </a:rPr>
                  <a:t>Update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60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  <a:sym typeface="Wingdings" panose="05000000000000000000" pitchFamily="2" charset="2"/>
                          </a:rPr>
                        </m:ctrlPr>
                      </m:sSub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  <a:sym typeface="Wingdings" panose="05000000000000000000" pitchFamily="2" charset="2"/>
                          </a:rPr>
                          <m:t>𝑤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  <a:sym typeface="Wingdings" panose="05000000000000000000" pitchFamily="2" charset="2"/>
                          </a:rPr>
                          <m:t>𝑖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  <a:sym typeface="Wingdings" panose="05000000000000000000" pitchFamily="2" charset="2"/>
                          </a:rPr>
                          <m:t>,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  <a:sym typeface="Wingdings" panose="05000000000000000000" pitchFamily="2" charset="2"/>
                          </a:rPr>
                          <m:t>𝑗</m:t>
                        </m:r>
                      </m:sub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  <a:sym typeface="Wingdings" panose="05000000000000000000" pitchFamily="2" charset="2"/>
                          </a:rPr>
                          <m:t>(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  <a:sym typeface="Wingdings" panose="05000000000000000000" pitchFamily="2" charset="2"/>
                          </a:rPr>
                          <m:t>𝑘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  <a:sym typeface="Wingdings" panose="05000000000000000000" pitchFamily="2" charset="2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US" sz="1600" dirty="0">
                    <a:latin typeface="Segoe UI" panose="020B0502040204020203" pitchFamily="34" charset="0"/>
                    <a:cs typeface="Segoe UI" panose="020B0502040204020203" pitchFamily="34" charset="0"/>
                    <a:sym typeface="Wingdings" panose="05000000000000000000" pitchFamily="2" charset="2"/>
                  </a:rPr>
                  <a:t> use training data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  <a:sym typeface="Wingdings" panose="05000000000000000000" pitchFamily="2" charset="2"/>
                      </a:rPr>
                      <m:t>𝐷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  <a:sym typeface="Wingdings" panose="05000000000000000000" pitchFamily="2" charset="2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16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d>
                          <m:dPr>
                            <m:begChr m:val="⟨"/>
                            <m:endChr m:val="⟩"/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lang="en-US" sz="1600" b="1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  <a:sym typeface="Wingdings" panose="05000000000000000000" pitchFamily="2" charset="2"/>
                              </a:rPr>
                              <m:t>𝒙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  <a:sym typeface="Wingdings" panose="05000000000000000000" pitchFamily="2" charset="2"/>
                              </a:rPr>
                              <m:t>,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  <a:sym typeface="Wingdings" panose="05000000000000000000" pitchFamily="2" charset="2"/>
                              </a:rPr>
                              <m:t>𝑦</m:t>
                            </m:r>
                          </m:e>
                        </m:d>
                      </m:e>
                    </m:d>
                  </m:oMath>
                </a14:m>
                <a:endParaRPr lang="en-US" sz="1600" dirty="0">
                  <a:latin typeface="Segoe UI" panose="020B0502040204020203" pitchFamily="34" charset="0"/>
                  <a:cs typeface="Segoe UI" panose="020B0502040204020203" pitchFamily="34" charset="0"/>
                  <a:sym typeface="Wingdings" panose="05000000000000000000" pitchFamily="2" charset="2"/>
                </a:endParaRPr>
              </a:p>
              <a:p>
                <a:pPr marL="823912" lvl="1"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6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  <a:sym typeface="Wingdings" panose="05000000000000000000" pitchFamily="2" charset="2"/>
                            </a:rPr>
                          </m:ctrlPr>
                        </m:sSubSupPr>
                        <m:e>
                          <m:r>
                            <a:rPr lang="en-US" sz="1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  <a:sym typeface="Wingdings" panose="05000000000000000000" pitchFamily="2" charset="2"/>
                            </a:rPr>
                            <m:t>𝑤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  <a:sym typeface="Wingdings" panose="05000000000000000000" pitchFamily="2" charset="2"/>
                            </a:rPr>
                            <m:t>𝑖</m:t>
                          </m:r>
                          <m:r>
                            <a:rPr lang="en-US" sz="1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  <a:sym typeface="Wingdings" panose="05000000000000000000" pitchFamily="2" charset="2"/>
                            </a:rPr>
                            <m:t>,</m:t>
                          </m:r>
                          <m:r>
                            <a:rPr lang="en-US" sz="1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  <a:sym typeface="Wingdings" panose="05000000000000000000" pitchFamily="2" charset="2"/>
                            </a:rPr>
                            <m:t>𝑗</m:t>
                          </m:r>
                        </m:sub>
                        <m:sup>
                          <m:r>
                            <a:rPr lang="en-US" sz="1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  <a:sym typeface="Wingdings" panose="05000000000000000000" pitchFamily="2" charset="2"/>
                            </a:rPr>
                            <m:t>(</m:t>
                          </m:r>
                          <m:r>
                            <a:rPr lang="en-US" sz="1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  <a:sym typeface="Wingdings" panose="05000000000000000000" pitchFamily="2" charset="2"/>
                            </a:rPr>
                            <m:t>𝑘</m:t>
                          </m:r>
                          <m:r>
                            <a:rPr lang="en-US" sz="1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  <a:sym typeface="Wingdings" panose="05000000000000000000" pitchFamily="2" charset="2"/>
                            </a:rPr>
                            <m:t>)</m:t>
                          </m:r>
                        </m:sup>
                      </m:sSubSup>
                      <m:r>
                        <a:rPr lang="en-US" sz="16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  <a:sym typeface="Wingdings" panose="05000000000000000000" pitchFamily="2" charset="2"/>
                        </a:rPr>
                        <m:t>=</m:t>
                      </m:r>
                      <m:sSubSup>
                        <m:sSubSupPr>
                          <m:ctrlPr>
                            <a:rPr lang="en-US" sz="1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  <a:sym typeface="Wingdings" panose="05000000000000000000" pitchFamily="2" charset="2"/>
                            </a:rPr>
                          </m:ctrlPr>
                        </m:sSubSupPr>
                        <m:e>
                          <m:r>
                            <a:rPr lang="en-US" sz="1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  <a:sym typeface="Wingdings" panose="05000000000000000000" pitchFamily="2" charset="2"/>
                            </a:rPr>
                            <m:t>𝑤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  <a:sym typeface="Wingdings" panose="05000000000000000000" pitchFamily="2" charset="2"/>
                            </a:rPr>
                            <m:t>𝑖</m:t>
                          </m:r>
                          <m:r>
                            <a:rPr lang="en-US" sz="1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  <a:sym typeface="Wingdings" panose="05000000000000000000" pitchFamily="2" charset="2"/>
                            </a:rPr>
                            <m:t>,</m:t>
                          </m:r>
                          <m:r>
                            <a:rPr lang="en-US" sz="1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  <a:sym typeface="Wingdings" panose="05000000000000000000" pitchFamily="2" charset="2"/>
                            </a:rPr>
                            <m:t>𝑗</m:t>
                          </m:r>
                        </m:sub>
                        <m:sup>
                          <m:r>
                            <a:rPr lang="en-US" sz="1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  <a:sym typeface="Wingdings" panose="05000000000000000000" pitchFamily="2" charset="2"/>
                            </a:rPr>
                            <m:t>(</m:t>
                          </m:r>
                          <m:r>
                            <a:rPr lang="en-US" sz="1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  <a:sym typeface="Wingdings" panose="05000000000000000000" pitchFamily="2" charset="2"/>
                            </a:rPr>
                            <m:t>𝑘</m:t>
                          </m:r>
                          <m:r>
                            <a:rPr lang="en-US" sz="1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  <a:sym typeface="Wingdings" panose="05000000000000000000" pitchFamily="2" charset="2"/>
                            </a:rPr>
                            <m:t>)</m:t>
                          </m:r>
                        </m:sup>
                      </m:sSubSup>
                      <m:r>
                        <a:rPr lang="en-US" sz="16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  <a:sym typeface="Wingdings" panose="05000000000000000000" pitchFamily="2" charset="2"/>
                        </a:rPr>
                        <m:t>−</m:t>
                      </m:r>
                      <m:r>
                        <a:rPr lang="en-US" sz="16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  <a:sym typeface="Wingdings" panose="05000000000000000000" pitchFamily="2" charset="2"/>
                        </a:rPr>
                        <m:t>𝛼</m:t>
                      </m:r>
                      <m:f>
                        <m:fPr>
                          <m:ctrlPr>
                            <a:rPr lang="en-US" sz="1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  <a:sym typeface="Wingdings" panose="05000000000000000000" pitchFamily="2" charset="2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  <a:sym typeface="Wingdings" panose="05000000000000000000" pitchFamily="2" charset="2"/>
                            </a:rPr>
                            <m:t>𝜕</m:t>
                          </m:r>
                        </m:num>
                        <m:den>
                          <m:r>
                            <a:rPr lang="en-US" sz="1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  <a:sym typeface="Wingdings" panose="05000000000000000000" pitchFamily="2" charset="2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16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  <a:sym typeface="Wingdings" panose="05000000000000000000" pitchFamily="2" charset="2"/>
                                </a:rPr>
                              </m:ctrlPr>
                            </m:sSubSupPr>
                            <m:e>
                              <m:r>
                                <a:rPr lang="en-US" sz="16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  <a:sym typeface="Wingdings" panose="05000000000000000000" pitchFamily="2" charset="2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  <a:sym typeface="Wingdings" panose="05000000000000000000" pitchFamily="2" charset="2"/>
                                </a:rPr>
                                <m:t>𝑖</m:t>
                              </m:r>
                              <m:r>
                                <a:rPr lang="en-US" sz="16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  <a:sym typeface="Wingdings" panose="05000000000000000000" pitchFamily="2" charset="2"/>
                                </a:rPr>
                                <m:t>,</m:t>
                              </m:r>
                              <m:r>
                                <a:rPr lang="en-US" sz="16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  <a:sym typeface="Wingdings" panose="05000000000000000000" pitchFamily="2" charset="2"/>
                                </a:rPr>
                                <m:t>𝑗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16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  <a:sym typeface="Wingdings" panose="05000000000000000000" pitchFamily="2" charset="2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  <a:sym typeface="Wingdings" panose="05000000000000000000" pitchFamily="2" charset="2"/>
                                    </a:rPr>
                                    <m:t>𝑘</m:t>
                                  </m:r>
                                </m:e>
                              </m:d>
                            </m:sup>
                          </m:sSubSup>
                        </m:den>
                      </m:f>
                      <m:r>
                        <a:rPr lang="en-US" sz="16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  <a:sym typeface="Wingdings" panose="05000000000000000000" pitchFamily="2" charset="2"/>
                        </a:rPr>
                        <m:t>𝐽</m:t>
                      </m:r>
                      <m:r>
                        <a:rPr lang="en-US" sz="16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  <a:sym typeface="Wingdings" panose="05000000000000000000" pitchFamily="2" charset="2"/>
                        </a:rPr>
                        <m:t>(</m:t>
                      </m:r>
                      <m:r>
                        <a:rPr lang="en-US" sz="16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  <a:sym typeface="Wingdings" panose="05000000000000000000" pitchFamily="2" charset="2"/>
                        </a:rPr>
                        <m:t>𝐷</m:t>
                      </m:r>
                      <m:r>
                        <a:rPr lang="en-US" sz="16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  <a:sym typeface="Wingdings" panose="05000000000000000000" pitchFamily="2" charset="2"/>
                        </a:rPr>
                        <m:t>,</m:t>
                      </m:r>
                      <m:r>
                        <a:rPr lang="en-US" sz="16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  <a:sym typeface="Wingdings" panose="05000000000000000000" pitchFamily="2" charset="2"/>
                        </a:rPr>
                        <m:t>𝒘</m:t>
                      </m:r>
                      <m:r>
                        <a:rPr lang="en-US" sz="16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  <a:sym typeface="Wingdings" panose="05000000000000000000" pitchFamily="2" charset="2"/>
                        </a:rPr>
                        <m:t>)</m:t>
                      </m:r>
                    </m:oMath>
                  </m:oMathPara>
                </a14:m>
                <a:endParaRPr lang="en-US" sz="1600" dirty="0">
                  <a:latin typeface="Segoe UI" panose="020B0502040204020203" pitchFamily="34" charset="0"/>
                  <a:cs typeface="Segoe UI" panose="020B0502040204020203" pitchFamily="34" charset="0"/>
                  <a:sym typeface="Wingdings" panose="05000000000000000000" pitchFamily="2" charset="2"/>
                </a:endParaRPr>
              </a:p>
              <a:p>
                <a:pPr marL="1109662" lvl="1" indent="-285750" algn="just"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Segoe UI" panose="020B0502040204020203" pitchFamily="34" charset="0"/>
                    <a:cs typeface="Segoe UI" panose="020B0502040204020203" pitchFamily="34" charset="0"/>
                    <a:sym typeface="Wingdings" panose="05000000000000000000" pitchFamily="2" charset="2"/>
                  </a:rPr>
                  <a:t>Set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60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  <a:sym typeface="Wingdings" panose="05000000000000000000" pitchFamily="2" charset="2"/>
                          </a:rPr>
                        </m:ctrlPr>
                      </m:sSubSupPr>
                      <m:e>
                        <m:r>
                          <a:rPr lang="en-US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  <a:sym typeface="Wingdings" panose="05000000000000000000" pitchFamily="2" charset="2"/>
                          </a:rPr>
                          <m:t>𝛿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  <a:sym typeface="Wingdings" panose="05000000000000000000" pitchFamily="2" charset="2"/>
                          </a:rPr>
                          <m:t>𝑖</m:t>
                        </m:r>
                      </m:sub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  <a:sym typeface="Wingdings" panose="05000000000000000000" pitchFamily="2" charset="2"/>
                          </a:rPr>
                          <m:t>(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  <a:sym typeface="Wingdings" panose="05000000000000000000" pitchFamily="2" charset="2"/>
                          </a:rPr>
                          <m:t>𝑘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  <a:sym typeface="Wingdings" panose="05000000000000000000" pitchFamily="2" charset="2"/>
                          </a:rPr>
                          <m:t>)</m:t>
                        </m:r>
                      </m:sup>
                    </m:sSubSup>
                    <m:r>
                      <a:rPr lang="en-US" sz="16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  <a:sym typeface="Wingdings" panose="05000000000000000000" pitchFamily="2" charset="2"/>
                      </a:rPr>
                      <m:t>=</m:t>
                    </m:r>
                    <m:f>
                      <m:f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  <a:sym typeface="Wingdings" panose="05000000000000000000" pitchFamily="2" charset="2"/>
                          </a:rPr>
                        </m:ctrlPr>
                      </m:fPr>
                      <m:num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  <a:sym typeface="Wingdings" panose="05000000000000000000" pitchFamily="2" charset="2"/>
                          </a:rPr>
                          <m:t>𝜕</m:t>
                        </m:r>
                      </m:num>
                      <m:den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  <a:sym typeface="Wingdings" panose="05000000000000000000" pitchFamily="2" charset="2"/>
                          </a:rPr>
                          <m:t>𝜕</m:t>
                        </m:r>
                        <m:sSubSup>
                          <m:sSubSup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  <a:sym typeface="Wingdings" panose="05000000000000000000" pitchFamily="2" charset="2"/>
                              </a:rPr>
                            </m:ctrlPr>
                          </m:sSubSup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  <a:sym typeface="Wingdings" panose="05000000000000000000" pitchFamily="2" charset="2"/>
                              </a:rPr>
                              <m:t>𝑧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  <a:sym typeface="Wingdings" panose="05000000000000000000" pitchFamily="2" charset="2"/>
                              </a:rPr>
                              <m:t>𝑖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  <a:sym typeface="Wingdings" panose="05000000000000000000" pitchFamily="2" charset="2"/>
                                  </a:rPr>
                                </m:ctrlPr>
                              </m:d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  <a:sym typeface="Wingdings" panose="05000000000000000000" pitchFamily="2" charset="2"/>
                                  </a:rPr>
                                  <m:t>𝑘</m:t>
                                </m:r>
                              </m:e>
                            </m:d>
                          </m:sup>
                        </m:sSubSup>
                      </m:den>
                    </m:f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  <a:sym typeface="Wingdings" panose="05000000000000000000" pitchFamily="2" charset="2"/>
                      </a:rPr>
                      <m:t>𝐽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  <a:sym typeface="Wingdings" panose="05000000000000000000" pitchFamily="2" charset="2"/>
                      </a:rPr>
                      <m:t>(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  <a:sym typeface="Wingdings" panose="05000000000000000000" pitchFamily="2" charset="2"/>
                      </a:rPr>
                      <m:t>𝐷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  <a:sym typeface="Wingdings" panose="05000000000000000000" pitchFamily="2" charset="2"/>
                      </a:rPr>
                      <m:t>,</m:t>
                    </m:r>
                    <m:r>
                      <a:rPr lang="en-US" sz="1600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  <a:sym typeface="Wingdings" panose="05000000000000000000" pitchFamily="2" charset="2"/>
                      </a:rPr>
                      <m:t>𝒘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  <a:sym typeface="Wingdings" panose="05000000000000000000" pitchFamily="2" charset="2"/>
                      </a:rPr>
                      <m:t>)</m:t>
                    </m:r>
                  </m:oMath>
                </a14:m>
                <a:endParaRPr lang="en-US" sz="1600" dirty="0">
                  <a:latin typeface="Segoe UI" panose="020B0502040204020203" pitchFamily="34" charset="0"/>
                  <a:cs typeface="Segoe UI" panose="020B0502040204020203" pitchFamily="34" charset="0"/>
                  <a:sym typeface="Wingdings" panose="05000000000000000000" pitchFamily="2" charset="2"/>
                </a:endParaRPr>
              </a:p>
              <a:p>
                <a:pPr marL="823912" lvl="1"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  <a:sym typeface="Wingdings" panose="05000000000000000000" pitchFamily="2" charset="2"/>
                            </a:rPr>
                          </m:ctrlPr>
                        </m:fPr>
                        <m:num>
                          <m:r>
                            <a:rPr lang="en-US" sz="16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  <a:sym typeface="Wingdings" panose="05000000000000000000" pitchFamily="2" charset="2"/>
                            </a:rPr>
                            <m:t>𝜕</m:t>
                          </m:r>
                        </m:num>
                        <m:den>
                          <m:r>
                            <a:rPr lang="en-US" sz="16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  <a:sym typeface="Wingdings" panose="05000000000000000000" pitchFamily="2" charset="2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1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  <a:sym typeface="Wingdings" panose="05000000000000000000" pitchFamily="2" charset="2"/>
                                </a:rPr>
                              </m:ctrlPr>
                            </m:sSubSupPr>
                            <m:e>
                              <m:r>
                                <a:rPr lang="en-US" sz="1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  <a:sym typeface="Wingdings" panose="05000000000000000000" pitchFamily="2" charset="2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  <a:sym typeface="Wingdings" panose="05000000000000000000" pitchFamily="2" charset="2"/>
                                </a:rPr>
                                <m:t>𝑖</m:t>
                              </m:r>
                              <m:r>
                                <a:rPr lang="en-US" sz="1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  <a:sym typeface="Wingdings" panose="05000000000000000000" pitchFamily="2" charset="2"/>
                                </a:rPr>
                                <m:t>,</m:t>
                              </m:r>
                              <m:r>
                                <a:rPr lang="en-US" sz="1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  <a:sym typeface="Wingdings" panose="05000000000000000000" pitchFamily="2" charset="2"/>
                                </a:rPr>
                                <m:t>𝑗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16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  <a:sym typeface="Wingdings" panose="05000000000000000000" pitchFamily="2" charset="2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  <a:sym typeface="Wingdings" panose="05000000000000000000" pitchFamily="2" charset="2"/>
                                    </a:rPr>
                                    <m:t>𝑘</m:t>
                                  </m:r>
                                </m:e>
                              </m:d>
                            </m:sup>
                          </m:sSubSup>
                        </m:den>
                      </m:f>
                      <m:r>
                        <a:rPr lang="en-US" sz="16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  <a:sym typeface="Wingdings" panose="05000000000000000000" pitchFamily="2" charset="2"/>
                        </a:rPr>
                        <m:t>𝐽</m:t>
                      </m:r>
                      <m:d>
                        <m:dPr>
                          <m:ctrlPr>
                            <a:rPr lang="en-US" sz="16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r>
                            <a:rPr lang="en-US" sz="16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  <a:sym typeface="Wingdings" panose="05000000000000000000" pitchFamily="2" charset="2"/>
                            </a:rPr>
                            <m:t>𝐷</m:t>
                          </m:r>
                          <m:r>
                            <a:rPr lang="en-US" sz="16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  <a:sym typeface="Wingdings" panose="05000000000000000000" pitchFamily="2" charset="2"/>
                            </a:rPr>
                            <m:t>,</m:t>
                          </m:r>
                          <m:r>
                            <a:rPr lang="en-US" sz="16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  <a:sym typeface="Wingdings" panose="05000000000000000000" pitchFamily="2" charset="2"/>
                            </a:rPr>
                            <m:t>𝒘</m:t>
                          </m:r>
                        </m:e>
                      </m:d>
                      <m:r>
                        <a:rPr lang="en-US" sz="16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  <a:sym typeface="Wingdings" panose="05000000000000000000" pitchFamily="2" charset="2"/>
                        </a:rPr>
                        <m:t>=</m:t>
                      </m:r>
                      <m:f>
                        <m:fPr>
                          <m:ctrlPr>
                            <a:rPr lang="en-US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  <a:sym typeface="Wingdings" panose="05000000000000000000" pitchFamily="2" charset="2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  <a:sym typeface="Wingdings" panose="05000000000000000000" pitchFamily="2" charset="2"/>
                            </a:rPr>
                            <m:t>𝜕</m:t>
                          </m:r>
                          <m:r>
                            <a:rPr lang="en-US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  <a:sym typeface="Wingdings" panose="05000000000000000000" pitchFamily="2" charset="2"/>
                            </a:rPr>
                            <m:t>𝐽</m:t>
                          </m:r>
                          <m:r>
                            <a:rPr lang="en-US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  <a:sym typeface="Wingdings" panose="05000000000000000000" pitchFamily="2" charset="2"/>
                            </a:rPr>
                            <m:t>(</m:t>
                          </m:r>
                          <m:r>
                            <a:rPr lang="en-US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  <a:sym typeface="Wingdings" panose="05000000000000000000" pitchFamily="2" charset="2"/>
                            </a:rPr>
                            <m:t>𝐷</m:t>
                          </m:r>
                          <m:r>
                            <a:rPr lang="en-US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  <a:sym typeface="Wingdings" panose="05000000000000000000" pitchFamily="2" charset="2"/>
                            </a:rPr>
                            <m:t>,</m:t>
                          </m:r>
                          <m:r>
                            <a:rPr lang="en-US" sz="16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  <a:sym typeface="Wingdings" panose="05000000000000000000" pitchFamily="2" charset="2"/>
                            </a:rPr>
                            <m:t>𝒘</m:t>
                          </m:r>
                          <m:r>
                            <a:rPr lang="en-US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  <a:sym typeface="Wingdings" panose="05000000000000000000" pitchFamily="2" charset="2"/>
                            </a:rPr>
                            <m:t>)</m:t>
                          </m:r>
                        </m:num>
                        <m:den>
                          <m:r>
                            <a:rPr lang="en-US" sz="16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  <a:sym typeface="Wingdings" panose="05000000000000000000" pitchFamily="2" charset="2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1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  <a:sym typeface="Wingdings" panose="05000000000000000000" pitchFamily="2" charset="2"/>
                                </a:rPr>
                              </m:ctrlPr>
                            </m:sSubSupPr>
                            <m:e>
                              <m:r>
                                <a:rPr lang="en-US" sz="1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  <a:sym typeface="Wingdings" panose="05000000000000000000" pitchFamily="2" charset="2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1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  <a:sym typeface="Wingdings" panose="05000000000000000000" pitchFamily="2" charset="2"/>
                                </a:rPr>
                                <m:t>𝑖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16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  <a:sym typeface="Wingdings" panose="05000000000000000000" pitchFamily="2" charset="2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  <a:sym typeface="Wingdings" panose="05000000000000000000" pitchFamily="2" charset="2"/>
                                    </a:rPr>
                                    <m:t>𝑘</m:t>
                                  </m:r>
                                </m:e>
                              </m:d>
                            </m:sup>
                          </m:sSubSup>
                        </m:den>
                      </m:f>
                      <m:f>
                        <m:fPr>
                          <m:ctrlPr>
                            <a:rPr lang="en-US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  <a:sym typeface="Wingdings" panose="05000000000000000000" pitchFamily="2" charset="2"/>
                            </a:rPr>
                          </m:ctrlPr>
                        </m:fPr>
                        <m:num>
                          <m:r>
                            <a:rPr lang="en-US" sz="16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  <a:sym typeface="Wingdings" panose="05000000000000000000" pitchFamily="2" charset="2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1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  <a:sym typeface="Wingdings" panose="05000000000000000000" pitchFamily="2" charset="2"/>
                                </a:rPr>
                              </m:ctrlPr>
                            </m:sSubSupPr>
                            <m:e>
                              <m:r>
                                <a:rPr lang="en-US" sz="1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  <a:sym typeface="Wingdings" panose="05000000000000000000" pitchFamily="2" charset="2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1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  <a:sym typeface="Wingdings" panose="05000000000000000000" pitchFamily="2" charset="2"/>
                                </a:rPr>
                                <m:t>𝑖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16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  <a:sym typeface="Wingdings" panose="05000000000000000000" pitchFamily="2" charset="2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  <a:sym typeface="Wingdings" panose="05000000000000000000" pitchFamily="2" charset="2"/>
                                    </a:rPr>
                                    <m:t>𝑘</m:t>
                                  </m:r>
                                </m:e>
                              </m:d>
                            </m:sup>
                          </m:sSubSup>
                        </m:num>
                        <m:den>
                          <m:r>
                            <a:rPr lang="en-US" sz="16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  <a:sym typeface="Wingdings" panose="05000000000000000000" pitchFamily="2" charset="2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1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  <a:sym typeface="Wingdings" panose="05000000000000000000" pitchFamily="2" charset="2"/>
                                </a:rPr>
                              </m:ctrlPr>
                            </m:sSubSupPr>
                            <m:e>
                              <m:r>
                                <a:rPr lang="en-US" sz="1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  <a:sym typeface="Wingdings" panose="05000000000000000000" pitchFamily="2" charset="2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  <a:sym typeface="Wingdings" panose="05000000000000000000" pitchFamily="2" charset="2"/>
                                </a:rPr>
                                <m:t>𝑖</m:t>
                              </m:r>
                              <m:r>
                                <a:rPr lang="en-US" sz="1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  <a:sym typeface="Wingdings" panose="05000000000000000000" pitchFamily="2" charset="2"/>
                                </a:rPr>
                                <m:t>,</m:t>
                              </m:r>
                              <m:r>
                                <a:rPr lang="en-US" sz="1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  <a:sym typeface="Wingdings" panose="05000000000000000000" pitchFamily="2" charset="2"/>
                                </a:rPr>
                                <m:t>𝑗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16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  <a:sym typeface="Wingdings" panose="05000000000000000000" pitchFamily="2" charset="2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  <a:sym typeface="Wingdings" panose="05000000000000000000" pitchFamily="2" charset="2"/>
                                    </a:rPr>
                                    <m:t>𝑘</m:t>
                                  </m:r>
                                </m:e>
                              </m:d>
                            </m:sup>
                          </m:sSubSup>
                        </m:den>
                      </m:f>
                      <m:r>
                        <a:rPr lang="en-US" sz="16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  <a:sym typeface="Wingdings" panose="05000000000000000000" pitchFamily="2" charset="2"/>
                        </a:rPr>
                        <m:t>=</m:t>
                      </m:r>
                      <m:sSubSup>
                        <m:sSubSupPr>
                          <m:ctrlPr>
                            <a:rPr lang="en-US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  <a:sym typeface="Wingdings" panose="05000000000000000000" pitchFamily="2" charset="2"/>
                            </a:rPr>
                          </m:ctrlPr>
                        </m:sSubSupPr>
                        <m:e>
                          <m:r>
                            <a:rPr lang="en-US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  <a:sym typeface="Wingdings" panose="05000000000000000000" pitchFamily="2" charset="2"/>
                            </a:rPr>
                            <m:t>𝜕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  <a:sym typeface="Wingdings" panose="05000000000000000000" pitchFamily="2" charset="2"/>
                            </a:rPr>
                            <m:t>𝑖</m:t>
                          </m:r>
                        </m:sub>
                        <m:sup>
                          <m:r>
                            <a:rPr lang="en-US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  <a:sym typeface="Wingdings" panose="05000000000000000000" pitchFamily="2" charset="2"/>
                            </a:rPr>
                            <m:t>(</m:t>
                          </m:r>
                          <m:r>
                            <a:rPr lang="en-US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  <a:sym typeface="Wingdings" panose="05000000000000000000" pitchFamily="2" charset="2"/>
                            </a:rPr>
                            <m:t>𝑘</m:t>
                          </m:r>
                          <m:r>
                            <a:rPr lang="en-US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  <a:sym typeface="Wingdings" panose="05000000000000000000" pitchFamily="2" charset="2"/>
                            </a:rPr>
                            <m:t>)</m:t>
                          </m:r>
                        </m:sup>
                      </m:sSubSup>
                      <m:r>
                        <a:rPr lang="en-US" sz="16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  <a:sym typeface="Wingdings" panose="05000000000000000000" pitchFamily="2" charset="2"/>
                        </a:rPr>
                        <m:t>×</m:t>
                      </m:r>
                      <m:sSubSup>
                        <m:sSubSupPr>
                          <m:ctrlPr>
                            <a:rPr lang="en-US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  <a:sym typeface="Wingdings" panose="05000000000000000000" pitchFamily="2" charset="2"/>
                            </a:rPr>
                          </m:ctrlPr>
                        </m:sSubSupPr>
                        <m:e>
                          <m:r>
                            <a:rPr lang="en-US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  <a:sym typeface="Wingdings" panose="05000000000000000000" pitchFamily="2" charset="2"/>
                            </a:rPr>
                            <m:t>𝑥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  <a:sym typeface="Wingdings" panose="05000000000000000000" pitchFamily="2" charset="2"/>
                            </a:rPr>
                            <m:t>𝑗</m:t>
                          </m:r>
                        </m:sub>
                        <m:sup>
                          <m:r>
                            <a:rPr lang="en-US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  <a:sym typeface="Wingdings" panose="05000000000000000000" pitchFamily="2" charset="2"/>
                            </a:rPr>
                            <m:t>(</m:t>
                          </m:r>
                          <m:r>
                            <a:rPr lang="en-US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  <a:sym typeface="Wingdings" panose="05000000000000000000" pitchFamily="2" charset="2"/>
                            </a:rPr>
                            <m:t>𝑘</m:t>
                          </m:r>
                          <m:r>
                            <a:rPr lang="en-US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  <a:sym typeface="Wingdings" panose="05000000000000000000" pitchFamily="2" charset="2"/>
                            </a:rPr>
                            <m:t>−1)</m:t>
                          </m:r>
                        </m:sup>
                      </m:sSubSup>
                    </m:oMath>
                  </m:oMathPara>
                </a14:m>
                <a:endParaRPr lang="en-US" sz="1600" dirty="0">
                  <a:latin typeface="Segoe UI" panose="020B0502040204020203" pitchFamily="34" charset="0"/>
                  <a:cs typeface="Segoe UI" panose="020B0502040204020203" pitchFamily="34" charset="0"/>
                  <a:sym typeface="Wingdings" panose="05000000000000000000" pitchFamily="2" charset="2"/>
                </a:endParaRPr>
              </a:p>
              <a:p>
                <a:pPr marL="823912" lvl="1" algn="just"/>
                <a:endParaRPr lang="en-US" sz="1600" dirty="0">
                  <a:latin typeface="Segoe UI" panose="020B0502040204020203" pitchFamily="34" charset="0"/>
                  <a:cs typeface="Segoe UI" panose="020B0502040204020203" pitchFamily="34" charset="0"/>
                  <a:sym typeface="Wingdings" panose="05000000000000000000" pitchFamily="2" charset="2"/>
                </a:endParaRPr>
              </a:p>
              <a:p>
                <a:pPr marL="823912" lvl="1" algn="just"/>
                <a:r>
                  <a:rPr lang="en-US" sz="1600" dirty="0">
                    <a:solidFill>
                      <a:schemeClr val="bg1">
                        <a:lumMod val="65000"/>
                      </a:schemeClr>
                    </a:solidFill>
                    <a:cs typeface="Segoe UI" panose="020B0502040204020203" pitchFamily="34" charset="0"/>
                    <a:sym typeface="Wingdings" panose="05000000000000000000" pitchFamily="2" charset="2"/>
                  </a:rPr>
                  <a:t>				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60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  <a:sym typeface="Wingdings" panose="05000000000000000000" pitchFamily="2" charset="2"/>
                          </a:rPr>
                        </m:ctrlPr>
                      </m:sSubSupPr>
                      <m:e>
                        <m:r>
                          <a:rPr lang="en-US" sz="1600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  <a:sym typeface="Wingdings" panose="05000000000000000000" pitchFamily="2" charset="2"/>
                          </a:rPr>
                          <m:t>𝑧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  <a:sym typeface="Wingdings" panose="05000000000000000000" pitchFamily="2" charset="2"/>
                          </a:rPr>
                          <m:t>𝑖</m:t>
                        </m:r>
                      </m:sub>
                      <m:sup>
                        <m:r>
                          <a:rPr lang="en-US" sz="1600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  <a:sym typeface="Wingdings" panose="05000000000000000000" pitchFamily="2" charset="2"/>
                          </a:rPr>
                          <m:t>(</m:t>
                        </m:r>
                        <m:r>
                          <a:rPr lang="en-US" sz="1600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  <a:sym typeface="Wingdings" panose="05000000000000000000" pitchFamily="2" charset="2"/>
                          </a:rPr>
                          <m:t>𝑘</m:t>
                        </m:r>
                        <m:r>
                          <a:rPr lang="en-US" sz="1600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  <a:sym typeface="Wingdings" panose="05000000000000000000" pitchFamily="2" charset="2"/>
                          </a:rPr>
                          <m:t>)</m:t>
                        </m:r>
                      </m:sup>
                    </m:sSubSup>
                    <m:r>
                      <a:rPr lang="en-US" sz="1600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  <a:sym typeface="Wingdings" panose="05000000000000000000" pitchFamily="2" charset="2"/>
                      </a:rPr>
                      <m:t>=</m:t>
                    </m:r>
                    <m:sSubSup>
                      <m:sSubSupPr>
                        <m:ctrlPr>
                          <a:rPr lang="en-US" sz="160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  <a:sym typeface="Wingdings" panose="05000000000000000000" pitchFamily="2" charset="2"/>
                          </a:rPr>
                        </m:ctrlPr>
                      </m:sSubSupPr>
                      <m:e>
                        <m:r>
                          <a:rPr lang="en-US" sz="1600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  <a:sym typeface="Wingdings" panose="05000000000000000000" pitchFamily="2" charset="2"/>
                          </a:rPr>
                          <m:t>𝑤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  <a:sym typeface="Wingdings" panose="05000000000000000000" pitchFamily="2" charset="2"/>
                          </a:rPr>
                          <m:t>𝑖</m:t>
                        </m:r>
                        <m:r>
                          <a:rPr lang="en-US" sz="1600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  <a:sym typeface="Wingdings" panose="05000000000000000000" pitchFamily="2" charset="2"/>
                          </a:rPr>
                          <m:t>,0</m:t>
                        </m:r>
                      </m:sub>
                      <m:sup>
                        <m:d>
                          <m:dPr>
                            <m:ctrlPr>
                              <a:rPr lang="en-US" sz="1600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lang="en-US" sz="1600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  <a:sym typeface="Wingdings" panose="05000000000000000000" pitchFamily="2" charset="2"/>
                              </a:rPr>
                              <m:t>𝑘</m:t>
                            </m:r>
                          </m:e>
                        </m:d>
                      </m:sup>
                    </m:sSubSup>
                    <m:r>
                      <a:rPr lang="en-US" sz="1600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  <a:sym typeface="Wingdings" panose="05000000000000000000" pitchFamily="2" charset="2"/>
                      </a:rPr>
                      <m:t>+</m:t>
                    </m:r>
                    <m:nary>
                      <m:naryPr>
                        <m:chr m:val="∑"/>
                        <m:supHide m:val="on"/>
                        <m:ctrlPr>
                          <a:rPr lang="en-US" sz="1600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  <a:sym typeface="Wingdings" panose="05000000000000000000" pitchFamily="2" charset="2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1600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  <a:sym typeface="Wingdings" panose="05000000000000000000" pitchFamily="2" charset="2"/>
                          </a:rPr>
                          <m:t>𝑗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lang="en-US" sz="1600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  <a:sym typeface="Wingdings" panose="05000000000000000000" pitchFamily="2" charset="2"/>
                              </a:rPr>
                            </m:ctrlPr>
                          </m:sSubSupPr>
                          <m:e>
                            <m:r>
                              <a:rPr lang="en-US" sz="1600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  <a:sym typeface="Wingdings" panose="05000000000000000000" pitchFamily="2" charset="2"/>
                              </a:rPr>
                              <m:t>𝑤</m:t>
                            </m:r>
                          </m:e>
                          <m:sub>
                            <m:r>
                              <a:rPr lang="en-US" sz="1600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  <a:sym typeface="Wingdings" panose="05000000000000000000" pitchFamily="2" charset="2"/>
                              </a:rPr>
                              <m:t>𝑖</m:t>
                            </m:r>
                            <m:r>
                              <a:rPr lang="en-US" sz="1600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  <a:sym typeface="Wingdings" panose="05000000000000000000" pitchFamily="2" charset="2"/>
                              </a:rPr>
                              <m:t>,</m:t>
                            </m:r>
                            <m:r>
                              <a:rPr lang="en-US" sz="1600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  <a:sym typeface="Wingdings" panose="05000000000000000000" pitchFamily="2" charset="2"/>
                              </a:rPr>
                              <m:t>𝑗</m:t>
                            </m:r>
                          </m:sub>
                          <m:sup>
                            <m:r>
                              <a:rPr lang="en-US" sz="1600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  <a:sym typeface="Wingdings" panose="05000000000000000000" pitchFamily="2" charset="2"/>
                              </a:rPr>
                              <m:t>(</m:t>
                            </m:r>
                            <m:r>
                              <a:rPr lang="en-US" sz="1600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  <a:sym typeface="Wingdings" panose="05000000000000000000" pitchFamily="2" charset="2"/>
                              </a:rPr>
                              <m:t>𝑘</m:t>
                            </m:r>
                            <m:r>
                              <a:rPr lang="en-US" sz="1600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  <a:sym typeface="Wingdings" panose="05000000000000000000" pitchFamily="2" charset="2"/>
                              </a:rPr>
                              <m:t>)</m:t>
                            </m:r>
                          </m:sup>
                        </m:sSubSup>
                        <m:r>
                          <a:rPr lang="en-US" sz="160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  <a:sym typeface="Wingdings" panose="05000000000000000000" pitchFamily="2" charset="2"/>
                          </a:rPr>
                          <m:t>×</m:t>
                        </m:r>
                      </m:e>
                    </m:nary>
                    <m:sSubSup>
                      <m:sSubSupPr>
                        <m:ctrlPr>
                          <a:rPr lang="en-US" sz="1600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  <a:sym typeface="Wingdings" panose="05000000000000000000" pitchFamily="2" charset="2"/>
                          </a:rPr>
                        </m:ctrlPr>
                      </m:sSubSupPr>
                      <m:e>
                        <m:r>
                          <a:rPr lang="en-US" sz="1600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  <a:sym typeface="Wingdings" panose="05000000000000000000" pitchFamily="2" charset="2"/>
                          </a:rPr>
                          <m:t>𝑥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  <a:sym typeface="Wingdings" panose="05000000000000000000" pitchFamily="2" charset="2"/>
                          </a:rPr>
                          <m:t>𝑗</m:t>
                        </m:r>
                      </m:sub>
                      <m:sup>
                        <m:r>
                          <a:rPr lang="en-US" sz="1600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  <a:sym typeface="Wingdings" panose="05000000000000000000" pitchFamily="2" charset="2"/>
                          </a:rPr>
                          <m:t>(</m:t>
                        </m:r>
                        <m:r>
                          <a:rPr lang="en-US" sz="1600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  <a:sym typeface="Wingdings" panose="05000000000000000000" pitchFamily="2" charset="2"/>
                          </a:rPr>
                          <m:t>𝑘</m:t>
                        </m:r>
                        <m:r>
                          <a:rPr lang="en-US" sz="1600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  <a:sym typeface="Wingdings" panose="05000000000000000000" pitchFamily="2" charset="2"/>
                          </a:rPr>
                          <m:t>−1)</m:t>
                        </m:r>
                      </m:sup>
                    </m:sSubSup>
                  </m:oMath>
                </a14:m>
                <a:endParaRPr lang="en-US" sz="1600" dirty="0">
                  <a:latin typeface="Segoe UI" panose="020B0502040204020203" pitchFamily="34" charset="0"/>
                  <a:cs typeface="Segoe UI" panose="020B0502040204020203" pitchFamily="34" charset="0"/>
                  <a:sym typeface="Wingdings" panose="05000000000000000000" pitchFamily="2" charset="2"/>
                </a:endParaRPr>
              </a:p>
              <a:p>
                <a:pPr marL="823912" lvl="1" algn="just"/>
                <a:endParaRPr lang="en-US" sz="1600" dirty="0">
                  <a:latin typeface="Segoe UI" panose="020B0502040204020203" pitchFamily="34" charset="0"/>
                  <a:cs typeface="Segoe UI" panose="020B0502040204020203" pitchFamily="34" charset="0"/>
                  <a:sym typeface="Wingdings" panose="05000000000000000000" pitchFamily="2" charset="2"/>
                </a:endParaRPr>
              </a:p>
              <a:p>
                <a:pPr marL="1109662" lvl="1" indent="-285750" algn="just"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Segoe UI" panose="020B0502040204020203" pitchFamily="34" charset="0"/>
                    <a:cs typeface="Segoe UI" panose="020B0502040204020203" pitchFamily="34" charset="0"/>
                    <a:sym typeface="Wingdings" panose="05000000000000000000" pitchFamily="2" charset="2"/>
                  </a:rPr>
                  <a:t>Gradient descent algorithm:</a:t>
                </a:r>
              </a:p>
              <a:p>
                <a:pPr marL="823912" lvl="1"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6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  <a:sym typeface="Wingdings" panose="05000000000000000000" pitchFamily="2" charset="2"/>
                            </a:rPr>
                          </m:ctrlPr>
                        </m:sSubSupPr>
                        <m:e>
                          <m:r>
                            <a:rPr lang="en-US" sz="1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  <a:sym typeface="Wingdings" panose="05000000000000000000" pitchFamily="2" charset="2"/>
                            </a:rPr>
                            <m:t>𝑤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  <a:sym typeface="Wingdings" panose="05000000000000000000" pitchFamily="2" charset="2"/>
                            </a:rPr>
                            <m:t>𝑖</m:t>
                          </m:r>
                          <m:r>
                            <a:rPr lang="en-US" sz="1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  <a:sym typeface="Wingdings" panose="05000000000000000000" pitchFamily="2" charset="2"/>
                            </a:rPr>
                            <m:t>,</m:t>
                          </m:r>
                          <m:r>
                            <a:rPr lang="en-US" sz="1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  <a:sym typeface="Wingdings" panose="05000000000000000000" pitchFamily="2" charset="2"/>
                            </a:rPr>
                            <m:t>𝑗</m:t>
                          </m:r>
                        </m:sub>
                        <m:sup>
                          <m:r>
                            <a:rPr lang="en-US" sz="1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  <a:sym typeface="Wingdings" panose="05000000000000000000" pitchFamily="2" charset="2"/>
                            </a:rPr>
                            <m:t>(</m:t>
                          </m:r>
                          <m:r>
                            <a:rPr lang="en-US" sz="1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  <a:sym typeface="Wingdings" panose="05000000000000000000" pitchFamily="2" charset="2"/>
                            </a:rPr>
                            <m:t>𝑘</m:t>
                          </m:r>
                          <m:r>
                            <a:rPr lang="en-US" sz="1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  <a:sym typeface="Wingdings" panose="05000000000000000000" pitchFamily="2" charset="2"/>
                            </a:rPr>
                            <m:t>)</m:t>
                          </m:r>
                        </m:sup>
                      </m:sSubSup>
                      <m:r>
                        <a:rPr lang="en-US" sz="16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  <a:sym typeface="Wingdings" panose="05000000000000000000" pitchFamily="2" charset="2"/>
                        </a:rPr>
                        <m:t>=</m:t>
                      </m:r>
                      <m:sSubSup>
                        <m:sSubSupPr>
                          <m:ctrlPr>
                            <a:rPr lang="en-US" sz="1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  <a:sym typeface="Wingdings" panose="05000000000000000000" pitchFamily="2" charset="2"/>
                            </a:rPr>
                          </m:ctrlPr>
                        </m:sSubSupPr>
                        <m:e>
                          <m:r>
                            <a:rPr lang="en-US" sz="1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  <a:sym typeface="Wingdings" panose="05000000000000000000" pitchFamily="2" charset="2"/>
                            </a:rPr>
                            <m:t>𝑤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  <a:sym typeface="Wingdings" panose="05000000000000000000" pitchFamily="2" charset="2"/>
                            </a:rPr>
                            <m:t>𝑖</m:t>
                          </m:r>
                          <m:r>
                            <a:rPr lang="en-US" sz="1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  <a:sym typeface="Wingdings" panose="05000000000000000000" pitchFamily="2" charset="2"/>
                            </a:rPr>
                            <m:t>,</m:t>
                          </m:r>
                          <m:r>
                            <a:rPr lang="en-US" sz="1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  <a:sym typeface="Wingdings" panose="05000000000000000000" pitchFamily="2" charset="2"/>
                            </a:rPr>
                            <m:t>𝑗</m:t>
                          </m:r>
                        </m:sub>
                        <m:sup>
                          <m:r>
                            <a:rPr lang="en-US" sz="1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  <a:sym typeface="Wingdings" panose="05000000000000000000" pitchFamily="2" charset="2"/>
                            </a:rPr>
                            <m:t>(</m:t>
                          </m:r>
                          <m:r>
                            <a:rPr lang="en-US" sz="1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  <a:sym typeface="Wingdings" panose="05000000000000000000" pitchFamily="2" charset="2"/>
                            </a:rPr>
                            <m:t>𝑘</m:t>
                          </m:r>
                          <m:r>
                            <a:rPr lang="en-US" sz="1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  <a:sym typeface="Wingdings" panose="05000000000000000000" pitchFamily="2" charset="2"/>
                            </a:rPr>
                            <m:t>)</m:t>
                          </m:r>
                        </m:sup>
                      </m:sSubSup>
                      <m:r>
                        <a:rPr lang="en-US" sz="16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  <a:sym typeface="Wingdings" panose="05000000000000000000" pitchFamily="2" charset="2"/>
                        </a:rPr>
                        <m:t>−</m:t>
                      </m:r>
                      <m:r>
                        <a:rPr lang="en-US" sz="16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  <a:sym typeface="Wingdings" panose="05000000000000000000" pitchFamily="2" charset="2"/>
                        </a:rPr>
                        <m:t>𝛼</m:t>
                      </m:r>
                      <m:sSubSup>
                        <m:sSubSupPr>
                          <m:ctrlPr>
                            <a:rPr lang="en-US" sz="1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  <a:sym typeface="Wingdings" panose="05000000000000000000" pitchFamily="2" charset="2"/>
                            </a:rPr>
                          </m:ctrlPr>
                        </m:sSubSupPr>
                        <m:e>
                          <m:r>
                            <a:rPr lang="en-US" sz="1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  <a:sym typeface="Wingdings" panose="05000000000000000000" pitchFamily="2" charset="2"/>
                            </a:rPr>
                            <m:t>𝛿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  <a:sym typeface="Wingdings" panose="05000000000000000000" pitchFamily="2" charset="2"/>
                            </a:rPr>
                            <m:t>𝑖</m:t>
                          </m:r>
                        </m:sub>
                        <m:sup>
                          <m:d>
                            <m:dPr>
                              <m:ctrlPr>
                                <a:rPr lang="en-US" sz="1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  <a:sym typeface="Wingdings" panose="05000000000000000000" pitchFamily="2" charset="2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  <a:sym typeface="Wingdings" panose="05000000000000000000" pitchFamily="2" charset="2"/>
                                </a:rPr>
                                <m:t>𝑘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en-US" sz="1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  <a:sym typeface="Wingdings" panose="05000000000000000000" pitchFamily="2" charset="2"/>
                            </a:rPr>
                          </m:ctrlPr>
                        </m:sSubSupPr>
                        <m:e>
                          <m:r>
                            <a:rPr lang="en-US" sz="1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  <a:sym typeface="Wingdings" panose="05000000000000000000" pitchFamily="2" charset="2"/>
                            </a:rPr>
                            <m:t>𝑥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  <a:sym typeface="Wingdings" panose="05000000000000000000" pitchFamily="2" charset="2"/>
                            </a:rPr>
                            <m:t>𝑗</m:t>
                          </m:r>
                        </m:sub>
                        <m:sup>
                          <m:d>
                            <m:dPr>
                              <m:ctrlPr>
                                <a:rPr lang="en-US" sz="1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  <a:sym typeface="Wingdings" panose="05000000000000000000" pitchFamily="2" charset="2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  <a:sym typeface="Wingdings" panose="05000000000000000000" pitchFamily="2" charset="2"/>
                                </a:rPr>
                                <m:t>𝑘</m:t>
                              </m:r>
                              <m:r>
                                <a:rPr lang="en-US" sz="1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  <a:sym typeface="Wingdings" panose="05000000000000000000" pitchFamily="2" charset="2"/>
                                </a:rPr>
                                <m:t>−1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sz="1600" i="1" dirty="0">
                  <a:solidFill>
                    <a:srgbClr val="0070C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Segoe UI" panose="020B0502040204020203" pitchFamily="34" charset="0"/>
                  <a:sym typeface="Wingdings" panose="05000000000000000000" pitchFamily="2" charset="2"/>
                </a:endParaRPr>
              </a:p>
              <a:p>
                <a:pPr marL="823912" lvl="1" algn="just"/>
                <a:endParaRPr lang="en-US" sz="1600" i="1" dirty="0">
                  <a:solidFill>
                    <a:srgbClr val="0070C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Segoe UI" panose="020B0502040204020203" pitchFamily="34" charset="0"/>
                  <a:sym typeface="Wingdings" panose="05000000000000000000" pitchFamily="2" charset="2"/>
                </a:endParaRPr>
              </a:p>
              <a:p>
                <a:pPr marL="1566862" lvl="2" indent="-285750" algn="just">
                  <a:buFont typeface="Courier New" panose="02070309020205020404" pitchFamily="49" charset="0"/>
                  <a:buChar char="o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14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  <a:sym typeface="Wingdings" panose="05000000000000000000" pitchFamily="2" charset="2"/>
                          </a:rPr>
                        </m:ctrlPr>
                      </m:sSubSupPr>
                      <m:e>
                        <m:r>
                          <a:rPr lang="en-US" sz="1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  <a:sym typeface="Wingdings" panose="05000000000000000000" pitchFamily="2" charset="2"/>
                          </a:rPr>
                          <m:t>𝑥</m:t>
                        </m:r>
                      </m:e>
                      <m:sub>
                        <m:r>
                          <a:rPr lang="en-US" sz="1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  <a:sym typeface="Wingdings" panose="05000000000000000000" pitchFamily="2" charset="2"/>
                          </a:rPr>
                          <m:t>𝑗</m:t>
                        </m:r>
                      </m:sub>
                      <m:sup>
                        <m:r>
                          <a:rPr lang="en-US" sz="1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  <a:sym typeface="Wingdings" panose="05000000000000000000" pitchFamily="2" charset="2"/>
                          </a:rPr>
                          <m:t>(</m:t>
                        </m:r>
                        <m:r>
                          <a:rPr lang="en-US" sz="1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  <a:sym typeface="Wingdings" panose="05000000000000000000" pitchFamily="2" charset="2"/>
                          </a:rPr>
                          <m:t>𝑘</m:t>
                        </m:r>
                        <m:r>
                          <a:rPr lang="en-US" sz="1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  <a:sym typeface="Wingdings" panose="05000000000000000000" pitchFamily="2" charset="2"/>
                          </a:rPr>
                          <m:t>−1)</m:t>
                        </m:r>
                      </m:sup>
                    </m:sSubSup>
                  </m:oMath>
                </a14:m>
                <a:r>
                  <a:rPr lang="en-US" sz="1400" dirty="0">
                    <a:latin typeface="Segoe UI" panose="020B0502040204020203" pitchFamily="34" charset="0"/>
                    <a:cs typeface="Segoe UI" panose="020B0502040204020203" pitchFamily="34" charset="0"/>
                    <a:sym typeface="Wingdings" panose="05000000000000000000" pitchFamily="2" charset="2"/>
                  </a:rPr>
                  <a:t>: output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40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en-US" sz="1400" b="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  <a:sym typeface="Wingdings" panose="05000000000000000000" pitchFamily="2" charset="2"/>
                          </a:rPr>
                          <m:t>𝑗</m:t>
                        </m:r>
                      </m:e>
                      <m:sup>
                        <m:r>
                          <a:rPr lang="en-US" sz="1400" b="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  <a:sym typeface="Wingdings" panose="05000000000000000000" pitchFamily="2" charset="2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sz="1400" dirty="0">
                    <a:latin typeface="Segoe UI" panose="020B0502040204020203" pitchFamily="34" charset="0"/>
                    <a:cs typeface="Segoe UI" panose="020B0502040204020203" pitchFamily="34" charset="0"/>
                    <a:sym typeface="Wingdings" panose="05000000000000000000" pitchFamily="2" charset="2"/>
                  </a:rPr>
                  <a:t> of layer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  <a:cs typeface="Segoe UI" panose="020B0502040204020203" pitchFamily="34" charset="0"/>
                        <a:sym typeface="Wingdings" panose="05000000000000000000" pitchFamily="2" charset="2"/>
                      </a:rPr>
                      <m:t>𝑘</m:t>
                    </m:r>
                    <m:r>
                      <a:rPr lang="en-US" sz="1400" i="1" dirty="0" smtClean="0">
                        <a:latin typeface="Cambria Math" panose="02040503050406030204" pitchFamily="18" charset="0"/>
                        <a:cs typeface="Segoe UI" panose="020B0502040204020203" pitchFamily="34" charset="0"/>
                        <a:sym typeface="Wingdings" panose="05000000000000000000" pitchFamily="2" charset="2"/>
                      </a:rPr>
                      <m:t>−1</m:t>
                    </m:r>
                  </m:oMath>
                </a14:m>
                <a:r>
                  <a:rPr lang="en-US" sz="1400" dirty="0">
                    <a:latin typeface="Segoe UI" panose="020B0502040204020203" pitchFamily="34" charset="0"/>
                    <a:cs typeface="Segoe UI" panose="020B0502040204020203" pitchFamily="34" charset="0"/>
                    <a:sym typeface="Wingdings" panose="05000000000000000000" pitchFamily="2" charset="2"/>
                  </a:rPr>
                  <a:t>.</a:t>
                </a:r>
              </a:p>
              <a:p>
                <a:pPr marL="1566862" lvl="2" indent="-285750" algn="just">
                  <a:buFont typeface="Courier New" panose="02070309020205020404" pitchFamily="49" charset="0"/>
                  <a:buChar char="o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1400" i="1">
                            <a:latin typeface="Cambria Math" panose="02040503050406030204" pitchFamily="18" charset="0"/>
                            <a:cs typeface="Segoe UI" panose="020B0502040204020203" pitchFamily="34" charset="0"/>
                            <a:sym typeface="Wingdings" panose="05000000000000000000" pitchFamily="2" charset="2"/>
                          </a:rPr>
                        </m:ctrlPr>
                      </m:sSubSupPr>
                      <m:e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  <a:sym typeface="Wingdings" panose="05000000000000000000" pitchFamily="2" charset="2"/>
                          </a:rPr>
                          <m:t>𝛿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  <a:cs typeface="Segoe UI" panose="020B0502040204020203" pitchFamily="34" charset="0"/>
                            <a:sym typeface="Wingdings" panose="05000000000000000000" pitchFamily="2" charset="2"/>
                          </a:rPr>
                          <m:t>𝑖</m:t>
                        </m:r>
                      </m:sub>
                      <m:sup>
                        <m:r>
                          <a:rPr lang="en-US" sz="1400" i="1">
                            <a:latin typeface="Cambria Math" panose="02040503050406030204" pitchFamily="18" charset="0"/>
                            <a:cs typeface="Segoe UI" panose="020B0502040204020203" pitchFamily="34" charset="0"/>
                            <a:sym typeface="Wingdings" panose="05000000000000000000" pitchFamily="2" charset="2"/>
                          </a:rPr>
                          <m:t>(</m:t>
                        </m:r>
                        <m:r>
                          <a:rPr lang="en-US" sz="1400" i="1">
                            <a:latin typeface="Cambria Math" panose="02040503050406030204" pitchFamily="18" charset="0"/>
                            <a:cs typeface="Segoe UI" panose="020B0502040204020203" pitchFamily="34" charset="0"/>
                            <a:sym typeface="Wingdings" panose="05000000000000000000" pitchFamily="2" charset="2"/>
                          </a:rPr>
                          <m:t>𝑘</m:t>
                        </m:r>
                        <m:r>
                          <a:rPr lang="en-US" sz="1400" i="1">
                            <a:latin typeface="Cambria Math" panose="02040503050406030204" pitchFamily="18" charset="0"/>
                            <a:cs typeface="Segoe UI" panose="020B0502040204020203" pitchFamily="34" charset="0"/>
                            <a:sym typeface="Wingdings" panose="05000000000000000000" pitchFamily="2" charset="2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US" sz="1400" dirty="0">
                    <a:latin typeface="Segoe UI" panose="020B0502040204020203" pitchFamily="34" charset="0"/>
                    <a:cs typeface="Segoe UI" panose="020B0502040204020203" pitchFamily="34" charset="0"/>
                    <a:sym typeface="Wingdings" panose="05000000000000000000" pitchFamily="2" charset="2"/>
                  </a:rPr>
                  <a:t>: derivative which was calculated via back forward.</a:t>
                </a:r>
              </a:p>
              <a:p>
                <a:pPr marL="1566862" lvl="2" indent="-285750" algn="just">
                  <a:buFont typeface="Courier New" panose="02070309020205020404" pitchFamily="49" charset="0"/>
                  <a:buChar char="o"/>
                </a:pPr>
                <a14:m>
                  <m:oMath xmlns:m="http://schemas.openxmlformats.org/officeDocument/2006/math">
                    <m:r>
                      <a:rPr lang="en-US" sz="14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  <a:sym typeface="Wingdings" panose="05000000000000000000" pitchFamily="2" charset="2"/>
                      </a:rPr>
                      <m:t>𝛼</m:t>
                    </m:r>
                  </m:oMath>
                </a14:m>
                <a:r>
                  <a:rPr lang="en-US" sz="1400" dirty="0">
                    <a:latin typeface="Segoe UI" panose="020B0502040204020203" pitchFamily="34" charset="0"/>
                    <a:cs typeface="Segoe UI" panose="020B0502040204020203" pitchFamily="34" charset="0"/>
                    <a:sym typeface="Wingdings" panose="05000000000000000000" pitchFamily="2" charset="2"/>
                  </a:rPr>
                  <a:t>: learning rate.</a:t>
                </a:r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69412" y="1387773"/>
                <a:ext cx="9222796" cy="4924233"/>
              </a:xfrm>
              <a:prstGeom prst="rect">
                <a:avLst/>
              </a:prstGeom>
              <a:blipFill rotWithShape="0">
                <a:blip r:embed="rId3"/>
                <a:stretch>
                  <a:fillRect t="-620" b="-4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Connector 5"/>
          <p:cNvCxnSpPr/>
          <p:nvPr/>
        </p:nvCxnSpPr>
        <p:spPr>
          <a:xfrm flipH="1">
            <a:off x="3608173" y="3705429"/>
            <a:ext cx="508246" cy="355825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683211" y="3547164"/>
            <a:ext cx="1643448" cy="514090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54291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66" y="141010"/>
            <a:ext cx="7543800" cy="79334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600" b="1" dirty="0">
                <a:solidFill>
                  <a:srgbClr val="0070C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Artificial Neural Network - ANN</a:t>
            </a:r>
          </a:p>
        </p:txBody>
      </p:sp>
      <p:sp>
        <p:nvSpPr>
          <p:cNvPr id="10" name="Rectangle 9"/>
          <p:cNvSpPr/>
          <p:nvPr/>
        </p:nvSpPr>
        <p:spPr>
          <a:xfrm>
            <a:off x="4734" y="6480749"/>
            <a:ext cx="9141619" cy="36443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r"/>
            <a:r>
              <a:rPr lang="en-US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21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734" y="6427740"/>
            <a:ext cx="9132847" cy="53009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1153" y="855325"/>
            <a:ext cx="9132847" cy="53009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/>
          <p:cNvCxnSpPr>
            <a:cxnSpLocks/>
          </p:cNvCxnSpPr>
          <p:nvPr/>
        </p:nvCxnSpPr>
        <p:spPr>
          <a:xfrm>
            <a:off x="6766" y="1361753"/>
            <a:ext cx="914161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53009" y="816462"/>
            <a:ext cx="5598148" cy="6093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40000"/>
              </a:lnSpc>
              <a:spcBef>
                <a:spcPts val="300"/>
              </a:spcBef>
              <a:spcAft>
                <a:spcPts val="300"/>
              </a:spcAft>
              <a:buFont typeface="Wingdings" pitchFamily="2" charset="2"/>
              <a:buChar char="Ø"/>
            </a:pPr>
            <a:r>
              <a:rPr lang="en-US" sz="24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MLP – Back Propagation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-278296" y="1478869"/>
                <a:ext cx="7360688" cy="362958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1109662" lvl="1" indent="-285750" algn="just"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Segoe UI" panose="020B0502040204020203" pitchFamily="34" charset="0"/>
                    <a:cs typeface="Segoe UI" panose="020B0502040204020203" pitchFamily="34" charset="0"/>
                    <a:sym typeface="Wingdings" panose="05000000000000000000" pitchFamily="2" charset="2"/>
                  </a:rPr>
                  <a:t>Calculate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60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  <a:sym typeface="Wingdings" panose="05000000000000000000" pitchFamily="2" charset="2"/>
                          </a:rPr>
                        </m:ctrlPr>
                      </m:sSubSupPr>
                      <m:e>
                        <m:r>
                          <a:rPr lang="en-US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  <a:sym typeface="Wingdings" panose="05000000000000000000" pitchFamily="2" charset="2"/>
                          </a:rPr>
                          <m:t>𝛿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  <a:sym typeface="Wingdings" panose="05000000000000000000" pitchFamily="2" charset="2"/>
                          </a:rPr>
                          <m:t>𝑖</m:t>
                        </m:r>
                      </m:sub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  <a:sym typeface="Wingdings" panose="05000000000000000000" pitchFamily="2" charset="2"/>
                          </a:rPr>
                          <m:t>(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  <a:sym typeface="Wingdings" panose="05000000000000000000" pitchFamily="2" charset="2"/>
                          </a:rPr>
                          <m:t>𝑘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  <a:sym typeface="Wingdings" panose="05000000000000000000" pitchFamily="2" charset="2"/>
                          </a:rPr>
                          <m:t>)</m:t>
                        </m:r>
                      </m:sup>
                    </m:sSubSup>
                    <m:r>
                      <a:rPr lang="en-US" sz="16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  <a:sym typeface="Wingdings" panose="05000000000000000000" pitchFamily="2" charset="2"/>
                      </a:rPr>
                      <m:t>=</m:t>
                    </m:r>
                    <m:f>
                      <m:f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  <a:sym typeface="Wingdings" panose="05000000000000000000" pitchFamily="2" charset="2"/>
                          </a:rPr>
                        </m:ctrlPr>
                      </m:fPr>
                      <m:num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  <a:sym typeface="Wingdings" panose="05000000000000000000" pitchFamily="2" charset="2"/>
                          </a:rPr>
                          <m:t>𝜕</m:t>
                        </m:r>
                      </m:num>
                      <m:den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  <a:sym typeface="Wingdings" panose="05000000000000000000" pitchFamily="2" charset="2"/>
                          </a:rPr>
                          <m:t>𝜕</m:t>
                        </m:r>
                        <m:sSubSup>
                          <m:sSubSup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  <a:sym typeface="Wingdings" panose="05000000000000000000" pitchFamily="2" charset="2"/>
                              </a:rPr>
                            </m:ctrlPr>
                          </m:sSubSup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  <a:sym typeface="Wingdings" panose="05000000000000000000" pitchFamily="2" charset="2"/>
                              </a:rPr>
                              <m:t>𝑧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  <a:sym typeface="Wingdings" panose="05000000000000000000" pitchFamily="2" charset="2"/>
                              </a:rPr>
                              <m:t>𝑖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  <a:sym typeface="Wingdings" panose="05000000000000000000" pitchFamily="2" charset="2"/>
                                  </a:rPr>
                                </m:ctrlPr>
                              </m:d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  <a:sym typeface="Wingdings" panose="05000000000000000000" pitchFamily="2" charset="2"/>
                                  </a:rPr>
                                  <m:t>𝑘</m:t>
                                </m:r>
                              </m:e>
                            </m:d>
                          </m:sup>
                        </m:sSubSup>
                      </m:den>
                    </m:f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  <a:sym typeface="Wingdings" panose="05000000000000000000" pitchFamily="2" charset="2"/>
                      </a:rPr>
                      <m:t>𝐽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  <a:sym typeface="Wingdings" panose="05000000000000000000" pitchFamily="2" charset="2"/>
                      </a:rPr>
                      <m:t>(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  <a:sym typeface="Wingdings" panose="05000000000000000000" pitchFamily="2" charset="2"/>
                      </a:rPr>
                      <m:t>𝐷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  <a:sym typeface="Wingdings" panose="05000000000000000000" pitchFamily="2" charset="2"/>
                      </a:rPr>
                      <m:t>,</m:t>
                    </m:r>
                    <m:r>
                      <a:rPr lang="en-US" sz="1600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  <a:sym typeface="Wingdings" panose="05000000000000000000" pitchFamily="2" charset="2"/>
                      </a:rPr>
                      <m:t>𝒘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  <a:sym typeface="Wingdings" panose="05000000000000000000" pitchFamily="2" charset="2"/>
                      </a:rPr>
                      <m:t>)</m:t>
                    </m:r>
                  </m:oMath>
                </a14:m>
                <a:endParaRPr lang="en-US" sz="1600" dirty="0">
                  <a:latin typeface="Segoe UI" panose="020B0502040204020203" pitchFamily="34" charset="0"/>
                  <a:cs typeface="Segoe UI" panose="020B0502040204020203" pitchFamily="34" charset="0"/>
                  <a:sym typeface="Wingdings" panose="05000000000000000000" pitchFamily="2" charset="2"/>
                </a:endParaRPr>
              </a:p>
              <a:p>
                <a:pPr marL="1566862" lvl="2" indent="-285750" algn="just">
                  <a:buFont typeface="Courier New" panose="02070309020205020404" pitchFamily="49" charset="0"/>
                  <a:buChar char="o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1600" i="1">
                            <a:latin typeface="Cambria Math" panose="02040503050406030204" pitchFamily="18" charset="0"/>
                            <a:cs typeface="Segoe UI" panose="020B0502040204020203" pitchFamily="34" charset="0"/>
                            <a:sym typeface="Wingdings" panose="05000000000000000000" pitchFamily="2" charset="2"/>
                          </a:rPr>
                        </m:ctrlPr>
                      </m:sSubSup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  <a:sym typeface="Wingdings" panose="05000000000000000000" pitchFamily="2" charset="2"/>
                          </a:rPr>
                          <m:t>𝛿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  <a:cs typeface="Segoe UI" panose="020B0502040204020203" pitchFamily="34" charset="0"/>
                            <a:sym typeface="Wingdings" panose="05000000000000000000" pitchFamily="2" charset="2"/>
                          </a:rPr>
                          <m:t>𝑖</m:t>
                        </m:r>
                      </m:sub>
                      <m:sup>
                        <m:r>
                          <a:rPr lang="en-US" sz="1600" i="1">
                            <a:latin typeface="Cambria Math" panose="02040503050406030204" pitchFamily="18" charset="0"/>
                            <a:cs typeface="Segoe UI" panose="020B0502040204020203" pitchFamily="34" charset="0"/>
                            <a:sym typeface="Wingdings" panose="05000000000000000000" pitchFamily="2" charset="2"/>
                          </a:rPr>
                          <m:t>(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cs typeface="Segoe UI" panose="020B0502040204020203" pitchFamily="34" charset="0"/>
                            <a:sym typeface="Wingdings" panose="05000000000000000000" pitchFamily="2" charset="2"/>
                          </a:rPr>
                          <m:t>𝑘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cs typeface="Segoe UI" panose="020B0502040204020203" pitchFamily="34" charset="0"/>
                            <a:sym typeface="Wingdings" panose="05000000000000000000" pitchFamily="2" charset="2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US" sz="1600" dirty="0">
                    <a:latin typeface="Segoe UI" panose="020B0502040204020203" pitchFamily="34" charset="0"/>
                    <a:cs typeface="Segoe UI" panose="020B0502040204020203" pitchFamily="34" charset="0"/>
                    <a:sym typeface="Wingdings" panose="05000000000000000000" pitchFamily="2" charset="2"/>
                  </a:rPr>
                  <a:t>: will be calculate from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  <a:sym typeface="Wingdings" panose="05000000000000000000" pitchFamily="2" charset="2"/>
                          </a:rPr>
                        </m:ctrlPr>
                      </m:sSubSupPr>
                      <m:e>
                        <m:r>
                          <a:rPr lang="en-US" sz="1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  <a:sym typeface="Wingdings" panose="05000000000000000000" pitchFamily="2" charset="2"/>
                          </a:rPr>
                          <m:t>𝑥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  <a:sym typeface="Wingdings" panose="05000000000000000000" pitchFamily="2" charset="2"/>
                          </a:rPr>
                          <m:t>𝑖</m:t>
                        </m:r>
                      </m:sub>
                      <m:sup>
                        <m:r>
                          <a:rPr lang="en-US" sz="1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  <a:sym typeface="Wingdings" panose="05000000000000000000" pitchFamily="2" charset="2"/>
                          </a:rPr>
                          <m:t>(</m:t>
                        </m:r>
                        <m:r>
                          <a:rPr lang="en-US" sz="1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  <a:sym typeface="Wingdings" panose="05000000000000000000" pitchFamily="2" charset="2"/>
                          </a:rPr>
                          <m:t>𝑘</m:t>
                        </m:r>
                        <m:r>
                          <a:rPr lang="en-US" sz="1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  <a:sym typeface="Wingdings" panose="05000000000000000000" pitchFamily="2" charset="2"/>
                          </a:rPr>
                          <m:t>)</m:t>
                        </m:r>
                      </m:sup>
                    </m:sSubSup>
                    <m:r>
                      <a:rPr lang="en-US" sz="1600" b="0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  <a:sym typeface="Wingdings" panose="05000000000000000000" pitchFamily="2" charset="2"/>
                      </a:rPr>
                      <m:t> </m:t>
                    </m:r>
                    <m:r>
                      <m:rPr>
                        <m:sty m:val="p"/>
                      </m:rPr>
                      <a:rPr lang="en-US" sz="1600" b="0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  <a:sym typeface="Wingdings" panose="05000000000000000000" pitchFamily="2" charset="2"/>
                      </a:rPr>
                      <m:t>and</m:t>
                    </m:r>
                    <m:r>
                      <a:rPr lang="en-US" sz="1600" b="0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  <a:sym typeface="Wingdings" panose="05000000000000000000" pitchFamily="2" charset="2"/>
                      </a:rPr>
                      <m:t> </m:t>
                    </m:r>
                    <m:r>
                      <m:rPr>
                        <m:sty m:val="p"/>
                      </m:rPr>
                      <a:rPr lang="en-US" sz="1600" b="0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  <a:sym typeface="Wingdings" panose="05000000000000000000" pitchFamily="2" charset="2"/>
                      </a:rPr>
                      <m:t>next</m:t>
                    </m:r>
                    <m:r>
                      <a:rPr lang="en-US" sz="1600" b="0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  <a:sym typeface="Wingdings" panose="05000000000000000000" pitchFamily="2" charset="2"/>
                      </a:rPr>
                      <m:t> </m:t>
                    </m:r>
                    <m:r>
                      <m:rPr>
                        <m:sty m:val="p"/>
                      </m:rPr>
                      <a:rPr lang="en-US" sz="1600" b="0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  <a:sym typeface="Wingdings" panose="05000000000000000000" pitchFamily="2" charset="2"/>
                      </a:rPr>
                      <m:t>layer</m:t>
                    </m:r>
                    <m:r>
                      <a:rPr lang="en-US" sz="1600" b="0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  <a:sym typeface="Wingdings" panose="05000000000000000000" pitchFamily="2" charset="2"/>
                      </a:rPr>
                      <m:t> </m:t>
                    </m:r>
                  </m:oMath>
                </a14:m>
                <a:r>
                  <a:rPr lang="en-US" sz="1600" dirty="0">
                    <a:latin typeface="Segoe UI" panose="020B0502040204020203" pitchFamily="34" charset="0"/>
                    <a:cs typeface="Segoe UI" panose="020B0502040204020203" pitchFamily="34" charset="0"/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600" i="1">
                            <a:latin typeface="Cambria Math" panose="02040503050406030204" pitchFamily="18" charset="0"/>
                            <a:cs typeface="Segoe UI" panose="020B0502040204020203" pitchFamily="34" charset="0"/>
                            <a:sym typeface="Wingdings" panose="05000000000000000000" pitchFamily="2" charset="2"/>
                          </a:rPr>
                        </m:ctrlPr>
                      </m:sSubSup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  <a:sym typeface="Wingdings" panose="05000000000000000000" pitchFamily="2" charset="2"/>
                          </a:rPr>
                          <m:t>𝛿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  <a:sym typeface="Wingdings" panose="05000000000000000000" pitchFamily="2" charset="2"/>
                          </a:rPr>
                          <m:t>𝑙</m:t>
                        </m:r>
                      </m:sub>
                      <m:sup>
                        <m:r>
                          <a:rPr lang="en-US" sz="1600" i="1">
                            <a:latin typeface="Cambria Math" panose="02040503050406030204" pitchFamily="18" charset="0"/>
                            <a:cs typeface="Segoe UI" panose="020B0502040204020203" pitchFamily="34" charset="0"/>
                            <a:sym typeface="Wingdings" panose="05000000000000000000" pitchFamily="2" charset="2"/>
                          </a:rPr>
                          <m:t>(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cs typeface="Segoe UI" panose="020B0502040204020203" pitchFamily="34" charset="0"/>
                            <a:sym typeface="Wingdings" panose="05000000000000000000" pitchFamily="2" charset="2"/>
                          </a:rPr>
                          <m:t>𝑘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  <a:sym typeface="Wingdings" panose="05000000000000000000" pitchFamily="2" charset="2"/>
                          </a:rPr>
                          <m:t>+1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cs typeface="Segoe UI" panose="020B0502040204020203" pitchFamily="34" charset="0"/>
                            <a:sym typeface="Wingdings" panose="05000000000000000000" pitchFamily="2" charset="2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US" sz="1600" dirty="0">
                    <a:latin typeface="Segoe UI" panose="020B0502040204020203" pitchFamily="34" charset="0"/>
                    <a:cs typeface="Segoe UI" panose="020B0502040204020203" pitchFamily="34" charset="0"/>
                    <a:sym typeface="Wingdings" panose="05000000000000000000" pitchFamily="2" charset="2"/>
                  </a:rPr>
                  <a:t>.</a:t>
                </a:r>
              </a:p>
              <a:p>
                <a:pPr marL="1566862" lvl="2" indent="-285750" algn="just">
                  <a:buFont typeface="Courier New" panose="02070309020205020404" pitchFamily="49" charset="0"/>
                  <a:buChar char="o"/>
                </a:pPr>
                <a:endParaRPr lang="en-US" sz="1600" dirty="0">
                  <a:latin typeface="Segoe UI" panose="020B0502040204020203" pitchFamily="34" charset="0"/>
                  <a:cs typeface="Segoe UI" panose="020B0502040204020203" pitchFamily="34" charset="0"/>
                  <a:sym typeface="Wingdings" panose="05000000000000000000" pitchFamily="2" charset="2"/>
                </a:endParaRPr>
              </a:p>
              <a:p>
                <a:pPr marL="1281112" lvl="2" algn="just"/>
                <a:endParaRPr lang="en-US" sz="1600" dirty="0">
                  <a:latin typeface="Segoe UI" panose="020B0502040204020203" pitchFamily="34" charset="0"/>
                  <a:cs typeface="Segoe UI" panose="020B0502040204020203" pitchFamily="34" charset="0"/>
                  <a:sym typeface="Wingdings" panose="05000000000000000000" pitchFamily="2" charset="2"/>
                </a:endParaRPr>
              </a:p>
              <a:p>
                <a:pPr marL="1281112" lvl="2"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6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  <a:sym typeface="Wingdings" panose="05000000000000000000" pitchFamily="2" charset="2"/>
                            </a:rPr>
                          </m:ctrlPr>
                        </m:sSub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  <a:sym typeface="Wingdings" panose="05000000000000000000" pitchFamily="2" charset="2"/>
                            </a:rPr>
                            <m:t>𝛿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  <a:sym typeface="Wingdings" panose="05000000000000000000" pitchFamily="2" charset="2"/>
                            </a:rPr>
                            <m:t>𝑖</m:t>
                          </m:r>
                        </m:sub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  <a:sym typeface="Wingdings" panose="05000000000000000000" pitchFamily="2" charset="2"/>
                            </a:rPr>
                            <m:t>(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  <a:sym typeface="Wingdings" panose="05000000000000000000" pitchFamily="2" charset="2"/>
                            </a:rPr>
                            <m:t>𝑘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  <a:sym typeface="Wingdings" panose="05000000000000000000" pitchFamily="2" charset="2"/>
                            </a:rPr>
                            <m:t>)</m:t>
                          </m:r>
                        </m:sup>
                      </m:sSubSup>
                      <m:r>
                        <a:rPr lang="en-US" sz="1600" i="1">
                          <a:latin typeface="Cambria Math" panose="02040503050406030204" pitchFamily="18" charset="0"/>
                          <a:cs typeface="Segoe UI" panose="020B0502040204020203" pitchFamily="34" charset="0"/>
                          <a:sym typeface="Wingdings" panose="05000000000000000000" pitchFamily="2" charset="2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  <a:sym typeface="Wingdings" panose="05000000000000000000" pitchFamily="2" charset="2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16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  <a:sym typeface="Wingdings" panose="05000000000000000000" pitchFamily="2" charset="2"/>
                                </a:rPr>
                                <m:t>𝑙</m:t>
                              </m:r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  <a:sym typeface="Wingdings" panose="05000000000000000000" pitchFamily="2" charset="2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  <a:sym typeface="Wingdings" panose="05000000000000000000" pitchFamily="2" charset="2"/>
                                    </a:rPr>
                                    <m:t>𝛿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  <a:sym typeface="Wingdings" panose="05000000000000000000" pitchFamily="2" charset="2"/>
                                    </a:rPr>
                                    <m:t>𝑙</m:t>
                                  </m:r>
                                </m:sub>
                                <m: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  <a:sym typeface="Wingdings" panose="05000000000000000000" pitchFamily="2" charset="2"/>
                                    </a:rPr>
                                    <m:t>(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  <a:sym typeface="Wingdings" panose="05000000000000000000" pitchFamily="2" charset="2"/>
                                    </a:rPr>
                                    <m:t>𝑘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  <a:sym typeface="Wingdings" panose="05000000000000000000" pitchFamily="2" charset="2"/>
                                    </a:rPr>
                                    <m:t>+1)</m:t>
                                  </m:r>
                                </m:sup>
                              </m:sSubSup>
                              <m:r>
                                <a:rPr lang="en-US" sz="1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  <a:sym typeface="Wingdings" panose="05000000000000000000" pitchFamily="2" charset="2"/>
                                </a:rPr>
                                <m:t>×</m:t>
                              </m:r>
                              <m:sSubSup>
                                <m:sSubSupPr>
                                  <m:ctrlPr>
                                    <a:rPr lang="en-US" sz="16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  <a:sym typeface="Wingdings" panose="05000000000000000000" pitchFamily="2" charset="2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  <a:sym typeface="Wingdings" panose="05000000000000000000" pitchFamily="2" charset="2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  <a:sym typeface="Wingdings" panose="05000000000000000000" pitchFamily="2" charset="2"/>
                                    </a:rPr>
                                    <m:t>𝑙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  <a:sym typeface="Wingdings" panose="05000000000000000000" pitchFamily="2" charset="2"/>
                                    </a:rPr>
                                    <m:t>,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  <a:sym typeface="Wingdings" panose="05000000000000000000" pitchFamily="2" charset="2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  <a:sym typeface="Wingdings" panose="05000000000000000000" pitchFamily="2" charset="2"/>
                                    </a:rPr>
                                    <m:t>(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  <a:sym typeface="Wingdings" panose="05000000000000000000" pitchFamily="2" charset="2"/>
                                    </a:rPr>
                                    <m:t>𝑘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  <a:sym typeface="Wingdings" panose="05000000000000000000" pitchFamily="2" charset="2"/>
                                    </a:rPr>
                                    <m:t>+1)</m:t>
                                  </m:r>
                                </m:sup>
                              </m:sSubSup>
                            </m:e>
                          </m:nary>
                        </m:e>
                      </m:d>
                      <m:sSubSup>
                        <m:sSubSupPr>
                          <m:ctrlPr>
                            <a:rPr lang="en-US" sz="16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  <a:sym typeface="Wingdings" panose="05000000000000000000" pitchFamily="2" charset="2"/>
                            </a:rPr>
                          </m:ctrlPr>
                        </m:sSub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  <a:sym typeface="Wingdings" panose="05000000000000000000" pitchFamily="2" charset="2"/>
                            </a:rPr>
                            <m:t>𝑥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  <a:sym typeface="Wingdings" panose="05000000000000000000" pitchFamily="2" charset="2"/>
                            </a:rPr>
                            <m:t>𝑖</m:t>
                          </m:r>
                        </m:sub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  <a:sym typeface="Wingdings" panose="05000000000000000000" pitchFamily="2" charset="2"/>
                            </a:rPr>
                            <m:t>(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  <a:sym typeface="Wingdings" panose="05000000000000000000" pitchFamily="2" charset="2"/>
                            </a:rPr>
                            <m:t>𝑘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  <a:sym typeface="Wingdings" panose="05000000000000000000" pitchFamily="2" charset="2"/>
                            </a:rPr>
                            <m:t>)</m:t>
                          </m:r>
                        </m:sup>
                      </m:sSubSup>
                      <m:r>
                        <a:rPr lang="en-US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  <a:sym typeface="Wingdings" panose="05000000000000000000" pitchFamily="2" charset="2"/>
                        </a:rPr>
                        <m:t>×</m:t>
                      </m:r>
                      <m:d>
                        <m:dPr>
                          <m:ctrlPr>
                            <a:rPr lang="en-US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  <a:sym typeface="Wingdings" panose="05000000000000000000" pitchFamily="2" charset="2"/>
                            </a:rPr>
                            <m:t>1−</m:t>
                          </m:r>
                          <m:sSubSup>
                            <m:sSubSup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  <a:sym typeface="Wingdings" panose="05000000000000000000" pitchFamily="2" charset="2"/>
                                </a:rPr>
                              </m:ctrlPr>
                            </m:sSubSup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  <a:sym typeface="Wingdings" panose="05000000000000000000" pitchFamily="2" charset="2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  <a:sym typeface="Wingdings" panose="05000000000000000000" pitchFamily="2" charset="2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  <a:sym typeface="Wingdings" panose="05000000000000000000" pitchFamily="2" charset="2"/>
                                </a:rPr>
                                <m:t>(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  <a:sym typeface="Wingdings" panose="05000000000000000000" pitchFamily="2" charset="2"/>
                                </a:rPr>
                                <m:t>𝑘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  <a:sym typeface="Wingdings" panose="05000000000000000000" pitchFamily="2" charset="2"/>
                                </a:rPr>
                                <m:t>)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1600" dirty="0">
                  <a:latin typeface="Segoe UI" panose="020B0502040204020203" pitchFamily="34" charset="0"/>
                  <a:cs typeface="Segoe UI" panose="020B0502040204020203" pitchFamily="34" charset="0"/>
                  <a:sym typeface="Wingdings" panose="05000000000000000000" pitchFamily="2" charset="2"/>
                </a:endParaRPr>
              </a:p>
              <a:p>
                <a:pPr marL="1281112" lvl="2" algn="just"/>
                <a:endParaRPr lang="en-US" sz="1600" dirty="0">
                  <a:latin typeface="Segoe UI" panose="020B0502040204020203" pitchFamily="34" charset="0"/>
                  <a:cs typeface="Segoe UI" panose="020B0502040204020203" pitchFamily="34" charset="0"/>
                  <a:sym typeface="Wingdings" panose="05000000000000000000" pitchFamily="2" charset="2"/>
                </a:endParaRPr>
              </a:p>
              <a:p>
                <a:pPr marL="1566862" lvl="2" indent="-285750" algn="just">
                  <a:buFont typeface="Courier New" panose="02070309020205020404" pitchFamily="49" charset="0"/>
                  <a:buChar char="o"/>
                </a:pPr>
                <a:r>
                  <a:rPr lang="en-US" sz="1600" dirty="0">
                    <a:latin typeface="Segoe UI" panose="020B0502040204020203" pitchFamily="34" charset="0"/>
                    <a:cs typeface="Segoe UI" panose="020B0502040204020203" pitchFamily="34" charset="0"/>
                    <a:sym typeface="Wingdings" panose="05000000000000000000" pitchFamily="2" charset="2"/>
                  </a:rPr>
                  <a:t>Last neuron (output layer) will be calculate as a normal neural:</a:t>
                </a:r>
              </a:p>
              <a:p>
                <a:pPr marL="1281112" lvl="2" algn="just"/>
                <a:endParaRPr lang="en-US" sz="1600" dirty="0">
                  <a:latin typeface="Segoe UI" panose="020B0502040204020203" pitchFamily="34" charset="0"/>
                  <a:cs typeface="Segoe UI" panose="020B0502040204020203" pitchFamily="34" charset="0"/>
                  <a:sym typeface="Wingdings" panose="05000000000000000000" pitchFamily="2" charset="2"/>
                </a:endParaRPr>
              </a:p>
              <a:p>
                <a:pPr marL="1281112" lvl="2"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6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  <a:sym typeface="Wingdings" panose="05000000000000000000" pitchFamily="2" charset="2"/>
                            </a:rPr>
                          </m:ctrlPr>
                        </m:sSub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  <a:sym typeface="Wingdings" panose="05000000000000000000" pitchFamily="2" charset="2"/>
                            </a:rPr>
                            <m:t>𝛿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  <a:sym typeface="Wingdings" panose="05000000000000000000" pitchFamily="2" charset="2"/>
                            </a:rPr>
                            <m:t>𝑖</m:t>
                          </m:r>
                        </m:sub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  <a:sym typeface="Wingdings" panose="05000000000000000000" pitchFamily="2" charset="2"/>
                            </a:rPr>
                            <m:t>(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  <a:sym typeface="Wingdings" panose="05000000000000000000" pitchFamily="2" charset="2"/>
                            </a:rPr>
                            <m:t>𝐾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  <a:sym typeface="Wingdings" panose="05000000000000000000" pitchFamily="2" charset="2"/>
                            </a:rPr>
                            <m:t>)</m:t>
                          </m:r>
                        </m:sup>
                      </m:sSubSup>
                      <m:r>
                        <a:rPr lang="en-US" sz="16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  <a:sym typeface="Wingdings" panose="05000000000000000000" pitchFamily="2" charset="2"/>
                        </a:rPr>
                        <m:t>=−</m:t>
                      </m:r>
                      <m:nary>
                        <m:naryPr>
                          <m:chr m:val="∑"/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  <a:sym typeface="Wingdings" panose="05000000000000000000" pitchFamily="2" charset="2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6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  <a:sym typeface="Wingdings" panose="05000000000000000000" pitchFamily="2" charset="2"/>
                            </a:rPr>
                            <m:t>𝑢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  <a:sym typeface="Wingdings" panose="05000000000000000000" pitchFamily="2" charset="2"/>
                            </a:rPr>
                            <m:t>=1</m:t>
                          </m:r>
                        </m:sub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  <a:sym typeface="Wingdings" panose="05000000000000000000" pitchFamily="2" charset="2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  <a:sym typeface="Wingdings" panose="05000000000000000000" pitchFamily="2" charset="2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  <a:sym typeface="Wingdings" panose="05000000000000000000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  <a:sym typeface="Wingdings" panose="05000000000000000000" pitchFamily="2" charset="2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  <a:sym typeface="Wingdings" panose="05000000000000000000" pitchFamily="2" charset="2"/>
                                    </a:rPr>
                                    <m:t>𝑢</m:t>
                                  </m:r>
                                </m:sub>
                              </m:s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  <a:sym typeface="Wingdings" panose="05000000000000000000" pitchFamily="2" charset="2"/>
                                </a:rPr>
                                <m:t>−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  <a:sym typeface="Wingdings" panose="05000000000000000000" pitchFamily="2" charset="2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  <a:sym typeface="Wingdings" panose="05000000000000000000" pitchFamily="2" charset="2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6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  <a:sym typeface="Wingdings" panose="05000000000000000000" pitchFamily="2" charset="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b="1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  <a:sym typeface="Wingdings" panose="05000000000000000000" pitchFamily="2" charset="2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  <a:sym typeface="Wingdings" panose="05000000000000000000" pitchFamily="2" charset="2"/>
                                        </a:rPr>
                                        <m:t>𝑢</m:t>
                                      </m:r>
                                    </m:sub>
                                  </m:s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  <a:sym typeface="Wingdings" panose="05000000000000000000" pitchFamily="2" charset="2"/>
                                    </a:rPr>
                                    <m:t>,</m:t>
                                  </m:r>
                                  <m:r>
                                    <a:rPr lang="en-US" sz="1600" b="1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  <a:sym typeface="Wingdings" panose="05000000000000000000" pitchFamily="2" charset="2"/>
                                    </a:rPr>
                                    <m:t>𝒘</m:t>
                                  </m:r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en-US" sz="1600" dirty="0">
                  <a:latin typeface="Segoe UI" panose="020B0502040204020203" pitchFamily="34" charset="0"/>
                  <a:cs typeface="Segoe UI" panose="020B0502040204020203" pitchFamily="34" charset="0"/>
                  <a:sym typeface="Wingdings" panose="05000000000000000000" pitchFamily="2" charset="2"/>
                </a:endParaRPr>
              </a:p>
              <a:p>
                <a:pPr marL="1281112" lvl="2" algn="just"/>
                <a:endParaRPr lang="en-US" sz="1400" dirty="0">
                  <a:latin typeface="Segoe UI" panose="020B0502040204020203" pitchFamily="34" charset="0"/>
                  <a:cs typeface="Segoe UI" panose="020B0502040204020203" pitchFamily="34" charset="0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78296" y="1478869"/>
                <a:ext cx="7360688" cy="362958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33971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66" y="141010"/>
            <a:ext cx="7543800" cy="79334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600" b="1" dirty="0">
                <a:solidFill>
                  <a:srgbClr val="0070C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Artificial Neural Network - ANN</a:t>
            </a:r>
          </a:p>
        </p:txBody>
      </p:sp>
      <p:sp>
        <p:nvSpPr>
          <p:cNvPr id="10" name="Rectangle 9"/>
          <p:cNvSpPr/>
          <p:nvPr/>
        </p:nvSpPr>
        <p:spPr>
          <a:xfrm>
            <a:off x="4734" y="6480749"/>
            <a:ext cx="9141619" cy="36443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r"/>
            <a:r>
              <a:rPr lang="en-US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22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734" y="6427740"/>
            <a:ext cx="9132847" cy="53009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1153" y="855325"/>
            <a:ext cx="9132847" cy="53009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/>
          <p:cNvCxnSpPr>
            <a:cxnSpLocks/>
          </p:cNvCxnSpPr>
          <p:nvPr/>
        </p:nvCxnSpPr>
        <p:spPr>
          <a:xfrm>
            <a:off x="6766" y="1361753"/>
            <a:ext cx="914161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53009" y="816462"/>
            <a:ext cx="5598148" cy="549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40000"/>
              </a:lnSpc>
              <a:spcBef>
                <a:spcPts val="300"/>
              </a:spcBef>
              <a:spcAft>
                <a:spcPts val="300"/>
              </a:spcAft>
              <a:buFont typeface="Wingdings" pitchFamily="2" charset="2"/>
              <a:buChar char="Ø"/>
            </a:pPr>
            <a:r>
              <a:rPr lang="en-US" sz="24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Demo Feed Forward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014" y="1451017"/>
            <a:ext cx="4179664" cy="204283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4994" y="1387773"/>
            <a:ext cx="4128315" cy="217345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7958" y="3687440"/>
            <a:ext cx="4131720" cy="206586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86596" y="3774846"/>
            <a:ext cx="4045109" cy="2062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1324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66" y="141010"/>
            <a:ext cx="7543800" cy="79334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600" b="1" dirty="0">
                <a:solidFill>
                  <a:srgbClr val="0070C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Artificial Neural Network - ANN</a:t>
            </a:r>
          </a:p>
        </p:txBody>
      </p:sp>
      <p:sp>
        <p:nvSpPr>
          <p:cNvPr id="10" name="Rectangle 9"/>
          <p:cNvSpPr/>
          <p:nvPr/>
        </p:nvSpPr>
        <p:spPr>
          <a:xfrm>
            <a:off x="4734" y="6480749"/>
            <a:ext cx="9141619" cy="36443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r"/>
            <a:r>
              <a:rPr lang="en-US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23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734" y="6427740"/>
            <a:ext cx="9132847" cy="53009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1153" y="855325"/>
            <a:ext cx="9132847" cy="53009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/>
          <p:cNvCxnSpPr>
            <a:cxnSpLocks/>
          </p:cNvCxnSpPr>
          <p:nvPr/>
        </p:nvCxnSpPr>
        <p:spPr>
          <a:xfrm>
            <a:off x="6766" y="1361753"/>
            <a:ext cx="914161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53009" y="816462"/>
            <a:ext cx="5598148" cy="549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40000"/>
              </a:lnSpc>
              <a:spcBef>
                <a:spcPts val="300"/>
              </a:spcBef>
              <a:spcAft>
                <a:spcPts val="300"/>
              </a:spcAft>
              <a:buFont typeface="Wingdings" pitchFamily="2" charset="2"/>
              <a:buChar char="Ø"/>
            </a:pPr>
            <a:r>
              <a:rPr lang="en-US" sz="24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Demo Feed Forward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55771"/>
            <a:ext cx="4217977" cy="195017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6904" y="1387773"/>
            <a:ext cx="4447916" cy="208069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009" y="3788642"/>
            <a:ext cx="4749628" cy="1994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034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6343" y="1380557"/>
            <a:ext cx="4461238" cy="21289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66" y="141010"/>
            <a:ext cx="7543800" cy="79334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600" b="1" dirty="0">
                <a:solidFill>
                  <a:srgbClr val="0070C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Artificial Neural Network - ANN</a:t>
            </a:r>
          </a:p>
        </p:txBody>
      </p:sp>
      <p:sp>
        <p:nvSpPr>
          <p:cNvPr id="10" name="Rectangle 9"/>
          <p:cNvSpPr/>
          <p:nvPr/>
        </p:nvSpPr>
        <p:spPr>
          <a:xfrm>
            <a:off x="4734" y="6480749"/>
            <a:ext cx="9141619" cy="36443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r"/>
            <a:r>
              <a:rPr lang="en-US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24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734" y="6427740"/>
            <a:ext cx="9132847" cy="53009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1153" y="855325"/>
            <a:ext cx="9132847" cy="53009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/>
          <p:cNvCxnSpPr>
            <a:cxnSpLocks/>
          </p:cNvCxnSpPr>
          <p:nvPr/>
        </p:nvCxnSpPr>
        <p:spPr>
          <a:xfrm>
            <a:off x="6766" y="1361753"/>
            <a:ext cx="914161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53009" y="816462"/>
            <a:ext cx="5598148" cy="549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40000"/>
              </a:lnSpc>
              <a:spcBef>
                <a:spcPts val="300"/>
              </a:spcBef>
              <a:spcAft>
                <a:spcPts val="300"/>
              </a:spcAft>
              <a:buFont typeface="Wingdings" pitchFamily="2" charset="2"/>
              <a:buChar char="Ø"/>
            </a:pPr>
            <a:r>
              <a:rPr lang="en-US" sz="24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Demo Back Propagation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5C5123C6-3A1F-43AC-9102-3257AE6E56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61" y="1442762"/>
            <a:ext cx="4670203" cy="215843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79" y="3939359"/>
            <a:ext cx="4565096" cy="203496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76342" y="3656149"/>
            <a:ext cx="4245235" cy="2320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2356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66" y="141010"/>
            <a:ext cx="7543800" cy="79334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600" b="1" dirty="0">
                <a:solidFill>
                  <a:srgbClr val="0070C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Artificial Neural Network - ANN</a:t>
            </a:r>
          </a:p>
        </p:txBody>
      </p:sp>
      <p:sp>
        <p:nvSpPr>
          <p:cNvPr id="10" name="Rectangle 9"/>
          <p:cNvSpPr/>
          <p:nvPr/>
        </p:nvSpPr>
        <p:spPr>
          <a:xfrm>
            <a:off x="4734" y="6480749"/>
            <a:ext cx="9141619" cy="36443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r"/>
            <a:r>
              <a:rPr lang="en-US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25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734" y="6427740"/>
            <a:ext cx="9132847" cy="53009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1153" y="855325"/>
            <a:ext cx="9132847" cy="53009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/>
          <p:cNvCxnSpPr>
            <a:cxnSpLocks/>
          </p:cNvCxnSpPr>
          <p:nvPr/>
        </p:nvCxnSpPr>
        <p:spPr>
          <a:xfrm>
            <a:off x="6766" y="1361753"/>
            <a:ext cx="914161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53009" y="816462"/>
            <a:ext cx="5598148" cy="549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40000"/>
              </a:lnSpc>
              <a:spcBef>
                <a:spcPts val="300"/>
              </a:spcBef>
              <a:spcAft>
                <a:spcPts val="300"/>
              </a:spcAft>
              <a:buFont typeface="Wingdings" pitchFamily="2" charset="2"/>
              <a:buChar char="Ø"/>
            </a:pPr>
            <a:r>
              <a:rPr lang="en-US" sz="24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Demo Back Propagation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09" y="1404097"/>
            <a:ext cx="4577064" cy="235705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0282" y="1414762"/>
            <a:ext cx="4417300" cy="235762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009" y="3814157"/>
            <a:ext cx="4158847" cy="256452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01518" y="3805918"/>
            <a:ext cx="4135394" cy="2591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9671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66" y="141010"/>
            <a:ext cx="7543800" cy="79334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600" b="1" dirty="0">
                <a:solidFill>
                  <a:srgbClr val="0070C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Artificial Neural Network - ANN</a:t>
            </a:r>
          </a:p>
        </p:txBody>
      </p:sp>
      <p:sp>
        <p:nvSpPr>
          <p:cNvPr id="10" name="Rectangle 9"/>
          <p:cNvSpPr/>
          <p:nvPr/>
        </p:nvSpPr>
        <p:spPr>
          <a:xfrm>
            <a:off x="4734" y="6480749"/>
            <a:ext cx="9141619" cy="36443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r"/>
            <a:r>
              <a:rPr lang="en-US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26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734" y="6427740"/>
            <a:ext cx="9132847" cy="53009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1153" y="855325"/>
            <a:ext cx="9132847" cy="53009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/>
          <p:cNvCxnSpPr>
            <a:cxnSpLocks/>
          </p:cNvCxnSpPr>
          <p:nvPr/>
        </p:nvCxnSpPr>
        <p:spPr>
          <a:xfrm>
            <a:off x="6766" y="1361753"/>
            <a:ext cx="914161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53009" y="824700"/>
            <a:ext cx="5598148" cy="549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40000"/>
              </a:lnSpc>
              <a:spcBef>
                <a:spcPts val="300"/>
              </a:spcBef>
              <a:spcAft>
                <a:spcPts val="300"/>
              </a:spcAft>
              <a:buFont typeface="Wingdings" pitchFamily="2" charset="2"/>
              <a:buChar char="Ø"/>
            </a:pPr>
            <a:r>
              <a:rPr lang="en-US" sz="24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Demo Back Propagation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09" y="1452254"/>
            <a:ext cx="3884677" cy="24476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6141" y="1390049"/>
            <a:ext cx="3795326" cy="274616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4" y="4160928"/>
            <a:ext cx="4364638" cy="216718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1157" y="4213937"/>
            <a:ext cx="4473857" cy="1985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854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258" y="226911"/>
            <a:ext cx="7543800" cy="79334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600" b="1" dirty="0">
                <a:solidFill>
                  <a:srgbClr val="0070C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Contents</a:t>
            </a:r>
          </a:p>
        </p:txBody>
      </p:sp>
      <p:sp>
        <p:nvSpPr>
          <p:cNvPr id="5" name="Block Arc 4"/>
          <p:cNvSpPr/>
          <p:nvPr/>
        </p:nvSpPr>
        <p:spPr>
          <a:xfrm>
            <a:off x="-4892563" y="410951"/>
            <a:ext cx="6667632" cy="6667632"/>
          </a:xfrm>
          <a:prstGeom prst="blockArc">
            <a:avLst>
              <a:gd name="adj1" fmla="val 18900000"/>
              <a:gd name="adj2" fmla="val 2558595"/>
              <a:gd name="adj3" fmla="val 0"/>
            </a:avLst>
          </a:prstGeom>
          <a:scene3d>
            <a:camera prst="orthographicFront"/>
            <a:lightRig rig="flat" dir="t"/>
          </a:scene3d>
          <a:sp3d prstMaterial="matte"/>
        </p:spPr>
        <p:style>
          <a:lnRef idx="2">
            <a:schemeClr val="accent5">
              <a:hueOff val="0"/>
              <a:satOff val="0"/>
              <a:lumOff val="0"/>
              <a:alphaOff val="0"/>
            </a:schemeClr>
          </a:lnRef>
          <a:fillRef idx="0">
            <a:schemeClr val="accent4">
              <a:tint val="90000"/>
              <a:hueOff val="0"/>
              <a:satOff val="0"/>
              <a:lumOff val="0"/>
              <a:alphaOff val="0"/>
            </a:schemeClr>
          </a:fillRef>
          <a:effectRef idx="0">
            <a:schemeClr val="accent4">
              <a:tint val="9000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9" name="Freeform: Shape 8"/>
          <p:cNvSpPr/>
          <p:nvPr/>
        </p:nvSpPr>
        <p:spPr>
          <a:xfrm>
            <a:off x="1073426" y="1582794"/>
            <a:ext cx="7126431" cy="761969"/>
          </a:xfrm>
          <a:custGeom>
            <a:avLst/>
            <a:gdLst>
              <a:gd name="connsiteX0" fmla="*/ 0 w 7185536"/>
              <a:gd name="connsiteY0" fmla="*/ 0 h 761969"/>
              <a:gd name="connsiteX1" fmla="*/ 7185536 w 7185536"/>
              <a:gd name="connsiteY1" fmla="*/ 0 h 761969"/>
              <a:gd name="connsiteX2" fmla="*/ 7185536 w 7185536"/>
              <a:gd name="connsiteY2" fmla="*/ 761969 h 761969"/>
              <a:gd name="connsiteX3" fmla="*/ 0 w 7185536"/>
              <a:gd name="connsiteY3" fmla="*/ 761969 h 761969"/>
              <a:gd name="connsiteX4" fmla="*/ 0 w 7185536"/>
              <a:gd name="connsiteY4" fmla="*/ 0 h 761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85536" h="761969">
                <a:moveTo>
                  <a:pt x="0" y="0"/>
                </a:moveTo>
                <a:lnTo>
                  <a:pt x="7185536" y="0"/>
                </a:lnTo>
                <a:lnTo>
                  <a:pt x="7185536" y="761969"/>
                </a:lnTo>
                <a:lnTo>
                  <a:pt x="0" y="761969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04813" tIns="81280" rIns="81280" bIns="81280" numCol="1" spcCol="1270" anchor="ctr" anchorCtr="0">
            <a:noAutofit/>
          </a:bodyPr>
          <a:lstStyle/>
          <a:p>
            <a:pPr defTabSz="1422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200" b="1" dirty="0">
                <a:latin typeface="Segoe UI" panose="020B0502040204020203" pitchFamily="34" charset="0"/>
                <a:cs typeface="Segoe UI" panose="020B0502040204020203" pitchFamily="34" charset="0"/>
              </a:rPr>
              <a:t>   “Trending” Terms</a:t>
            </a:r>
          </a:p>
        </p:txBody>
      </p:sp>
      <p:sp>
        <p:nvSpPr>
          <p:cNvPr id="13" name="Oval 12"/>
          <p:cNvSpPr/>
          <p:nvPr/>
        </p:nvSpPr>
        <p:spPr>
          <a:xfrm>
            <a:off x="787212" y="1487548"/>
            <a:ext cx="955403" cy="952461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scene3d>
            <a:camera prst="orthographicFront"/>
            <a:lightRig rig="flat" dir="t"/>
          </a:scene3d>
          <a:sp3d z="190500" extrusionH="12700" prstMaterial="plastic">
            <a:bevelT w="50800" h="50800"/>
          </a:sp3d>
        </p:spPr>
        <p:style>
          <a:lnRef idx="1">
            <a:schemeClr val="accent4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2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4" name="Freeform: Shape 13"/>
          <p:cNvSpPr/>
          <p:nvPr/>
        </p:nvSpPr>
        <p:spPr>
          <a:xfrm>
            <a:off x="1785235" y="2712695"/>
            <a:ext cx="6414622" cy="761969"/>
          </a:xfrm>
          <a:custGeom>
            <a:avLst/>
            <a:gdLst>
              <a:gd name="connsiteX0" fmla="*/ 0 w 6414622"/>
              <a:gd name="connsiteY0" fmla="*/ 0 h 761969"/>
              <a:gd name="connsiteX1" fmla="*/ 6414622 w 6414622"/>
              <a:gd name="connsiteY1" fmla="*/ 0 h 761969"/>
              <a:gd name="connsiteX2" fmla="*/ 6414622 w 6414622"/>
              <a:gd name="connsiteY2" fmla="*/ 761969 h 761969"/>
              <a:gd name="connsiteX3" fmla="*/ 0 w 6414622"/>
              <a:gd name="connsiteY3" fmla="*/ 761969 h 761969"/>
              <a:gd name="connsiteX4" fmla="*/ 0 w 6414622"/>
              <a:gd name="connsiteY4" fmla="*/ 0 h 761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14622" h="761969">
                <a:moveTo>
                  <a:pt x="0" y="0"/>
                </a:moveTo>
                <a:lnTo>
                  <a:pt x="6414622" y="0"/>
                </a:lnTo>
                <a:lnTo>
                  <a:pt x="6414622" y="761969"/>
                </a:lnTo>
                <a:lnTo>
                  <a:pt x="0" y="761969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4">
              <a:hueOff val="3266964"/>
              <a:satOff val="-13592"/>
              <a:lumOff val="3203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04813" tIns="81280" rIns="81280" bIns="81280" numCol="1" spcCol="1270" anchor="ctr" anchorCtr="0">
            <a:noAutofit/>
          </a:bodyPr>
          <a:lstStyle/>
          <a:p>
            <a:pPr defTabSz="1422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200" b="1" dirty="0">
                <a:latin typeface="Segoe UI" panose="020B0502040204020203" pitchFamily="34" charset="0"/>
                <a:cs typeface="Segoe UI" panose="020B0502040204020203" pitchFamily="34" charset="0"/>
              </a:rPr>
              <a:t>Groups of Algorithms</a:t>
            </a:r>
          </a:p>
        </p:txBody>
      </p:sp>
      <p:sp>
        <p:nvSpPr>
          <p:cNvPr id="15" name="Oval 14"/>
          <p:cNvSpPr/>
          <p:nvPr/>
        </p:nvSpPr>
        <p:spPr>
          <a:xfrm>
            <a:off x="1227008" y="2617448"/>
            <a:ext cx="952461" cy="952461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scene3d>
            <a:camera prst="orthographicFront"/>
            <a:lightRig rig="flat" dir="t"/>
          </a:scene3d>
          <a:sp3d z="190500" extrusionH="12700" prstMaterial="plastic">
            <a:bevelT w="50800" h="50800"/>
          </a:sp3d>
        </p:spPr>
        <p:style>
          <a:lnRef idx="1">
            <a:schemeClr val="accent4">
              <a:hueOff val="3266964"/>
              <a:satOff val="-13592"/>
              <a:lumOff val="3203"/>
              <a:alphaOff val="0"/>
            </a:schemeClr>
          </a:lnRef>
          <a:fillRef idx="1">
            <a:scrgbClr r="0" g="0" b="0"/>
          </a:fillRef>
          <a:effectRef idx="2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6" name="Freeform: Shape 15"/>
          <p:cNvSpPr/>
          <p:nvPr/>
        </p:nvSpPr>
        <p:spPr>
          <a:xfrm>
            <a:off x="1597319" y="3855847"/>
            <a:ext cx="6607971" cy="761969"/>
          </a:xfrm>
          <a:custGeom>
            <a:avLst/>
            <a:gdLst>
              <a:gd name="connsiteX0" fmla="*/ 0 w 6607971"/>
              <a:gd name="connsiteY0" fmla="*/ 0 h 761969"/>
              <a:gd name="connsiteX1" fmla="*/ 6607971 w 6607971"/>
              <a:gd name="connsiteY1" fmla="*/ 0 h 761969"/>
              <a:gd name="connsiteX2" fmla="*/ 6607971 w 6607971"/>
              <a:gd name="connsiteY2" fmla="*/ 761969 h 761969"/>
              <a:gd name="connsiteX3" fmla="*/ 0 w 6607971"/>
              <a:gd name="connsiteY3" fmla="*/ 761969 h 761969"/>
              <a:gd name="connsiteX4" fmla="*/ 0 w 6607971"/>
              <a:gd name="connsiteY4" fmla="*/ 0 h 761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07971" h="761969">
                <a:moveTo>
                  <a:pt x="0" y="0"/>
                </a:moveTo>
                <a:lnTo>
                  <a:pt x="6607971" y="0"/>
                </a:lnTo>
                <a:lnTo>
                  <a:pt x="6607971" y="761969"/>
                </a:lnTo>
                <a:lnTo>
                  <a:pt x="0" y="761969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4">
              <a:hueOff val="6533927"/>
              <a:satOff val="-27185"/>
              <a:lumOff val="6405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04813" tIns="81280" rIns="81280" bIns="81280" numCol="1" spcCol="1270" anchor="ctr" anchorCtr="0">
            <a:noAutofit/>
          </a:bodyPr>
          <a:lstStyle/>
          <a:p>
            <a:pPr defTabSz="1422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200" b="1" dirty="0">
                <a:latin typeface="Segoe UI" panose="020B0502040204020203" pitchFamily="34" charset="0"/>
                <a:cs typeface="Segoe UI" panose="020B0502040204020203" pitchFamily="34" charset="0"/>
              </a:rPr>
              <a:t>  Artificial Neural Network</a:t>
            </a:r>
          </a:p>
        </p:txBody>
      </p:sp>
      <p:sp>
        <p:nvSpPr>
          <p:cNvPr id="17" name="Oval 16"/>
          <p:cNvSpPr/>
          <p:nvPr/>
        </p:nvSpPr>
        <p:spPr>
          <a:xfrm>
            <a:off x="1227008" y="3760601"/>
            <a:ext cx="952461" cy="952461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scene3d>
            <a:camera prst="orthographicFront"/>
            <a:lightRig rig="flat" dir="t"/>
          </a:scene3d>
          <a:sp3d z="190500" extrusionH="12700" prstMaterial="plastic">
            <a:bevelT w="50800" h="50800"/>
          </a:sp3d>
        </p:spPr>
        <p:style>
          <a:lnRef idx="1">
            <a:schemeClr val="accent4">
              <a:hueOff val="6533927"/>
              <a:satOff val="-27185"/>
              <a:lumOff val="6405"/>
              <a:alphaOff val="0"/>
            </a:schemeClr>
          </a:lnRef>
          <a:fillRef idx="1">
            <a:scrgbClr r="0" g="0" b="0"/>
          </a:fillRef>
          <a:effectRef idx="2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8" name="Freeform: Shape 17"/>
          <p:cNvSpPr/>
          <p:nvPr/>
        </p:nvSpPr>
        <p:spPr>
          <a:xfrm>
            <a:off x="1275402" y="5038755"/>
            <a:ext cx="6924455" cy="761969"/>
          </a:xfrm>
          <a:custGeom>
            <a:avLst/>
            <a:gdLst>
              <a:gd name="connsiteX0" fmla="*/ 0 w 6898761"/>
              <a:gd name="connsiteY0" fmla="*/ 0 h 761969"/>
              <a:gd name="connsiteX1" fmla="*/ 6898761 w 6898761"/>
              <a:gd name="connsiteY1" fmla="*/ 0 h 761969"/>
              <a:gd name="connsiteX2" fmla="*/ 6898761 w 6898761"/>
              <a:gd name="connsiteY2" fmla="*/ 761969 h 761969"/>
              <a:gd name="connsiteX3" fmla="*/ 0 w 6898761"/>
              <a:gd name="connsiteY3" fmla="*/ 761969 h 761969"/>
              <a:gd name="connsiteX4" fmla="*/ 0 w 6898761"/>
              <a:gd name="connsiteY4" fmla="*/ 0 h 761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98761" h="761969">
                <a:moveTo>
                  <a:pt x="0" y="0"/>
                </a:moveTo>
                <a:lnTo>
                  <a:pt x="6898761" y="0"/>
                </a:lnTo>
                <a:lnTo>
                  <a:pt x="6898761" y="761969"/>
                </a:lnTo>
                <a:lnTo>
                  <a:pt x="0" y="761969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4">
              <a:hueOff val="9800891"/>
              <a:satOff val="-40777"/>
              <a:lumOff val="9608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04813" tIns="81280" rIns="81280" bIns="81280" numCol="1" spcCol="1270" anchor="ctr" anchorCtr="0">
            <a:noAutofit/>
          </a:bodyPr>
          <a:lstStyle/>
          <a:p>
            <a:pPr defTabSz="1422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200" b="1" dirty="0">
                <a:latin typeface="Segoe UI" panose="020B0502040204020203" pitchFamily="34" charset="0"/>
                <a:cs typeface="Segoe UI" panose="020B0502040204020203" pitchFamily="34" charset="0"/>
              </a:rPr>
              <a:t>  Demo - </a:t>
            </a:r>
            <a:r>
              <a:rPr lang="en-US" sz="32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Mobilenet</a:t>
            </a:r>
            <a:endParaRPr lang="en-US" sz="32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790154" y="4943509"/>
            <a:ext cx="952461" cy="952461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scene3d>
            <a:camera prst="orthographicFront"/>
            <a:lightRig rig="flat" dir="t"/>
          </a:scene3d>
          <a:sp3d z="190500" extrusionH="12700" prstMaterial="plastic">
            <a:bevelT w="50800" h="50800"/>
          </a:sp3d>
        </p:spPr>
        <p:style>
          <a:lnRef idx="1">
            <a:schemeClr val="accent4">
              <a:hueOff val="9800891"/>
              <a:satOff val="-40777"/>
              <a:lumOff val="9608"/>
              <a:alphaOff val="0"/>
            </a:schemeClr>
          </a:lnRef>
          <a:fillRef idx="1">
            <a:scrgbClr r="0" g="0" b="0"/>
          </a:fillRef>
          <a:effectRef idx="2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4" name="TextBox 3"/>
          <p:cNvSpPr txBox="1"/>
          <p:nvPr/>
        </p:nvSpPr>
        <p:spPr>
          <a:xfrm>
            <a:off x="1054556" y="1770846"/>
            <a:ext cx="4911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320760" y="2879259"/>
            <a:ext cx="7649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G-As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339638" y="4012388"/>
            <a:ext cx="7697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69837" y="5199647"/>
            <a:ext cx="6319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MN</a:t>
            </a:r>
          </a:p>
        </p:txBody>
      </p:sp>
      <p:sp>
        <p:nvSpPr>
          <p:cNvPr id="10" name="Rectangle 9"/>
          <p:cNvSpPr/>
          <p:nvPr/>
        </p:nvSpPr>
        <p:spPr>
          <a:xfrm>
            <a:off x="4734" y="6480749"/>
            <a:ext cx="9141619" cy="36443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r"/>
            <a:r>
              <a:rPr lang="en-US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27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734" y="6427740"/>
            <a:ext cx="9132847" cy="53009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733" y="929925"/>
            <a:ext cx="9132847" cy="53009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323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898799"/>
            <a:ext cx="9132847" cy="53009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0" y="178245"/>
            <a:ext cx="7543800" cy="793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b="1" dirty="0">
                <a:solidFill>
                  <a:srgbClr val="0070C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Demo - </a:t>
            </a:r>
            <a:r>
              <a:rPr lang="en-US" sz="3600" b="1" dirty="0" err="1">
                <a:solidFill>
                  <a:srgbClr val="0070C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Mobilenet</a:t>
            </a:r>
            <a:endParaRPr lang="en-US" sz="3600" b="1" dirty="0">
              <a:solidFill>
                <a:srgbClr val="0070C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734" y="6494196"/>
            <a:ext cx="9141619" cy="36443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r"/>
            <a:r>
              <a:rPr lang="en-US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28</a:t>
            </a:r>
          </a:p>
        </p:txBody>
      </p:sp>
      <p:sp>
        <p:nvSpPr>
          <p:cNvPr id="9" name="Rectangle 8"/>
          <p:cNvSpPr/>
          <p:nvPr/>
        </p:nvSpPr>
        <p:spPr>
          <a:xfrm>
            <a:off x="4734" y="6427740"/>
            <a:ext cx="9132847" cy="53009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1153" y="943395"/>
            <a:ext cx="7657523" cy="4968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buFont typeface="Wingdings" pitchFamily="2" charset="2"/>
              <a:buChar char="Ø"/>
            </a:pPr>
            <a:r>
              <a:rPr lang="en-US" sz="24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Classification</a:t>
            </a:r>
          </a:p>
        </p:txBody>
      </p:sp>
      <p:cxnSp>
        <p:nvCxnSpPr>
          <p:cNvPr id="15" name="Straight Connector 14"/>
          <p:cNvCxnSpPr>
            <a:cxnSpLocks/>
          </p:cNvCxnSpPr>
          <p:nvPr/>
        </p:nvCxnSpPr>
        <p:spPr>
          <a:xfrm>
            <a:off x="11153" y="1429498"/>
            <a:ext cx="914161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23">
            <a:extLst>
              <a:ext uri="{FF2B5EF4-FFF2-40B4-BE49-F238E27FC236}">
                <a16:creationId xmlns="" xmlns:a16="http://schemas.microsoft.com/office/drawing/2014/main" id="{B688B826-5B6A-4B5F-B757-8E4669742795}"/>
              </a:ext>
            </a:extLst>
          </p:cNvPr>
          <p:cNvGrpSpPr/>
          <p:nvPr/>
        </p:nvGrpSpPr>
        <p:grpSpPr>
          <a:xfrm>
            <a:off x="770354" y="1541891"/>
            <a:ext cx="8166597" cy="4777490"/>
            <a:chOff x="770354" y="1541891"/>
            <a:chExt cx="8166597" cy="4777490"/>
          </a:xfrm>
        </p:grpSpPr>
        <p:grpSp>
          <p:nvGrpSpPr>
            <p:cNvPr id="12" name="Group 11">
              <a:extLst>
                <a:ext uri="{FF2B5EF4-FFF2-40B4-BE49-F238E27FC236}">
                  <a16:creationId xmlns="" xmlns:a16="http://schemas.microsoft.com/office/drawing/2014/main" id="{ED2063E3-8A25-47F7-9BBD-DCB1B26E39CE}"/>
                </a:ext>
              </a:extLst>
            </p:cNvPr>
            <p:cNvGrpSpPr/>
            <p:nvPr/>
          </p:nvGrpSpPr>
          <p:grpSpPr>
            <a:xfrm>
              <a:off x="1857068" y="1541891"/>
              <a:ext cx="5295900" cy="2052828"/>
              <a:chOff x="1857068" y="1541891"/>
              <a:chExt cx="5295900" cy="2052828"/>
            </a:xfrm>
          </p:grpSpPr>
          <p:pic>
            <p:nvPicPr>
              <p:cNvPr id="3" name="Picture 2">
                <a:extLst>
                  <a:ext uri="{FF2B5EF4-FFF2-40B4-BE49-F238E27FC236}">
                    <a16:creationId xmlns="" xmlns:a16="http://schemas.microsoft.com/office/drawing/2014/main" id="{862E5D29-86B3-4186-9ECA-982F096E39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57068" y="1541891"/>
                <a:ext cx="5295900" cy="1733550"/>
              </a:xfrm>
              <a:prstGeom prst="rect">
                <a:avLst/>
              </a:prstGeom>
            </p:spPr>
          </p:pic>
          <p:sp>
            <p:nvSpPr>
              <p:cNvPr id="11" name="TextBox 10">
                <a:extLst>
                  <a:ext uri="{FF2B5EF4-FFF2-40B4-BE49-F238E27FC236}">
                    <a16:creationId xmlns="" xmlns:a16="http://schemas.microsoft.com/office/drawing/2014/main" id="{C3C830D5-5E46-42C5-BC58-C4FBADA0114F}"/>
                  </a:ext>
                </a:extLst>
              </p:cNvPr>
              <p:cNvSpPr txBox="1"/>
              <p:nvPr/>
            </p:nvSpPr>
            <p:spPr>
              <a:xfrm>
                <a:off x="3374274" y="3225387"/>
                <a:ext cx="64312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Cats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="" xmlns:a16="http://schemas.microsoft.com/office/drawing/2014/main" id="{7EB053F0-83FD-41B5-AA70-5EF45FEBCBBD}"/>
                  </a:ext>
                </a:extLst>
              </p:cNvPr>
              <p:cNvSpPr txBox="1"/>
              <p:nvPr/>
            </p:nvSpPr>
            <p:spPr>
              <a:xfrm>
                <a:off x="2068593" y="3215708"/>
                <a:ext cx="7393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Dogs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="" xmlns:a16="http://schemas.microsoft.com/office/drawing/2014/main" id="{E415E424-975D-489A-B662-3B82382438BB}"/>
                  </a:ext>
                </a:extLst>
              </p:cNvPr>
              <p:cNvSpPr txBox="1"/>
              <p:nvPr/>
            </p:nvSpPr>
            <p:spPr>
              <a:xfrm>
                <a:off x="5398693" y="3223269"/>
                <a:ext cx="92179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>
                  <a:defRPr b="1">
                    <a:latin typeface="Segoe UI" panose="020B0502040204020203" pitchFamily="34" charset="0"/>
                    <a:cs typeface="Segoe UI" panose="020B0502040204020203" pitchFamily="34" charset="0"/>
                  </a:defRPr>
                </a:lvl1pPr>
              </a:lstStyle>
              <a:p>
                <a:r>
                  <a:rPr lang="en-US" dirty="0"/>
                  <a:t>Horses</a:t>
                </a: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="" xmlns:a16="http://schemas.microsoft.com/office/drawing/2014/main" id="{D4B751B5-9DFD-4C11-A12D-8C734EE22DC1}"/>
                </a:ext>
              </a:extLst>
            </p:cNvPr>
            <p:cNvGrpSpPr/>
            <p:nvPr/>
          </p:nvGrpSpPr>
          <p:grpSpPr>
            <a:xfrm>
              <a:off x="770354" y="3880934"/>
              <a:ext cx="8166597" cy="2438447"/>
              <a:chOff x="770354" y="3880934"/>
              <a:chExt cx="8166597" cy="2438447"/>
            </a:xfrm>
          </p:grpSpPr>
          <p:grpSp>
            <p:nvGrpSpPr>
              <p:cNvPr id="10" name="Group 9">
                <a:extLst>
                  <a:ext uri="{FF2B5EF4-FFF2-40B4-BE49-F238E27FC236}">
                    <a16:creationId xmlns="" xmlns:a16="http://schemas.microsoft.com/office/drawing/2014/main" id="{FCFA8AC2-53BB-4AB4-98C9-3C470D621A6A}"/>
                  </a:ext>
                </a:extLst>
              </p:cNvPr>
              <p:cNvGrpSpPr/>
              <p:nvPr/>
            </p:nvGrpSpPr>
            <p:grpSpPr>
              <a:xfrm>
                <a:off x="770354" y="3880934"/>
                <a:ext cx="8166597" cy="2069115"/>
                <a:chOff x="749181" y="3387901"/>
                <a:chExt cx="8166597" cy="2069115"/>
              </a:xfrm>
            </p:grpSpPr>
            <p:pic>
              <p:nvPicPr>
                <p:cNvPr id="4" name="Picture 3">
                  <a:extLst>
                    <a:ext uri="{FF2B5EF4-FFF2-40B4-BE49-F238E27FC236}">
                      <a16:creationId xmlns="" xmlns:a16="http://schemas.microsoft.com/office/drawing/2014/main" id="{76DDC265-ECFA-4879-BBCE-49ED75C5F68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49181" y="3387901"/>
                  <a:ext cx="4686300" cy="2057400"/>
                </a:xfrm>
                <a:prstGeom prst="rect">
                  <a:avLst/>
                </a:prstGeom>
              </p:spPr>
            </p:pic>
            <p:pic>
              <p:nvPicPr>
                <p:cNvPr id="5" name="Picture 4">
                  <a:extLst>
                    <a:ext uri="{FF2B5EF4-FFF2-40B4-BE49-F238E27FC236}">
                      <a16:creationId xmlns="" xmlns:a16="http://schemas.microsoft.com/office/drawing/2014/main" id="{752159A0-1C7C-4280-9B65-E2108181472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435481" y="3396103"/>
                  <a:ext cx="3480297" cy="2060913"/>
                </a:xfrm>
                <a:prstGeom prst="rect">
                  <a:avLst/>
                </a:prstGeom>
              </p:spPr>
            </p:pic>
          </p:grpSp>
          <p:sp>
            <p:nvSpPr>
              <p:cNvPr id="19" name="TextBox 18">
                <a:extLst>
                  <a:ext uri="{FF2B5EF4-FFF2-40B4-BE49-F238E27FC236}">
                    <a16:creationId xmlns="" xmlns:a16="http://schemas.microsoft.com/office/drawing/2014/main" id="{DE24AB6B-E458-4F2E-A460-7740D749E7EE}"/>
                  </a:ext>
                </a:extLst>
              </p:cNvPr>
              <p:cNvSpPr txBox="1"/>
              <p:nvPr/>
            </p:nvSpPr>
            <p:spPr>
              <a:xfrm>
                <a:off x="1069202" y="5915699"/>
                <a:ext cx="6966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Rose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="" xmlns:a16="http://schemas.microsoft.com/office/drawing/2014/main" id="{13991FCF-3BB7-4165-8E7C-87EE3DF57733}"/>
                  </a:ext>
                </a:extLst>
              </p:cNvPr>
              <p:cNvSpPr txBox="1"/>
              <p:nvPr/>
            </p:nvSpPr>
            <p:spPr>
              <a:xfrm>
                <a:off x="2619456" y="5950049"/>
                <a:ext cx="71699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Tulip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="" xmlns:a16="http://schemas.microsoft.com/office/drawing/2014/main" id="{E037907E-B65C-43EC-9D7F-343D4B40161E}"/>
                  </a:ext>
                </a:extLst>
              </p:cNvPr>
              <p:cNvSpPr txBox="1"/>
              <p:nvPr/>
            </p:nvSpPr>
            <p:spPr>
              <a:xfrm>
                <a:off x="4000204" y="5930074"/>
                <a:ext cx="12971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Dandelion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="" xmlns:a16="http://schemas.microsoft.com/office/drawing/2014/main" id="{5D91E59D-4206-47F1-A5D5-8D19193BEE3A}"/>
                  </a:ext>
                </a:extLst>
              </p:cNvPr>
              <p:cNvSpPr txBox="1"/>
              <p:nvPr/>
            </p:nvSpPr>
            <p:spPr>
              <a:xfrm>
                <a:off x="5780030" y="5933475"/>
                <a:ext cx="7681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Daisy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="" xmlns:a16="http://schemas.microsoft.com/office/drawing/2014/main" id="{7DC7C9AB-1EC9-4B18-A891-85EFECA4684C}"/>
                  </a:ext>
                </a:extLst>
              </p:cNvPr>
              <p:cNvSpPr txBox="1"/>
              <p:nvPr/>
            </p:nvSpPr>
            <p:spPr>
              <a:xfrm>
                <a:off x="7266650" y="5950049"/>
                <a:ext cx="161918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Sunflower</a:t>
                </a:r>
              </a:p>
            </p:txBody>
          </p:sp>
        </p:grpSp>
      </p:grpSp>
      <p:sp>
        <p:nvSpPr>
          <p:cNvPr id="25" name="Rectangle 24">
            <a:extLst>
              <a:ext uri="{FF2B5EF4-FFF2-40B4-BE49-F238E27FC236}">
                <a16:creationId xmlns="" xmlns:a16="http://schemas.microsoft.com/office/drawing/2014/main" id="{65969188-BA37-416F-888D-032644E421DC}"/>
              </a:ext>
            </a:extLst>
          </p:cNvPr>
          <p:cNvSpPr/>
          <p:nvPr/>
        </p:nvSpPr>
        <p:spPr>
          <a:xfrm>
            <a:off x="3542" y="6481871"/>
            <a:ext cx="766513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hlinkClick r:id="rId6"/>
              </a:rPr>
              <a:t>https://www.kaggle.com/alxmamaev/flowers-recognition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7070371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898799"/>
            <a:ext cx="9132847" cy="53009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0" y="178245"/>
            <a:ext cx="7543800" cy="793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b="1" dirty="0">
                <a:solidFill>
                  <a:srgbClr val="0070C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Demo - </a:t>
            </a:r>
            <a:r>
              <a:rPr lang="en-US" sz="3600" b="1" dirty="0" err="1">
                <a:solidFill>
                  <a:srgbClr val="0070C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Mobilenet</a:t>
            </a:r>
            <a:endParaRPr lang="en-US" sz="3600" b="1" dirty="0">
              <a:solidFill>
                <a:srgbClr val="0070C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734" y="6494196"/>
            <a:ext cx="9141619" cy="36443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r"/>
            <a:r>
              <a:rPr lang="en-US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29</a:t>
            </a:r>
          </a:p>
        </p:txBody>
      </p:sp>
      <p:sp>
        <p:nvSpPr>
          <p:cNvPr id="9" name="Rectangle 8"/>
          <p:cNvSpPr/>
          <p:nvPr/>
        </p:nvSpPr>
        <p:spPr>
          <a:xfrm>
            <a:off x="4734" y="6427740"/>
            <a:ext cx="9132847" cy="53009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1153" y="948409"/>
            <a:ext cx="7657523" cy="4968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buFont typeface="Wingdings" pitchFamily="2" charset="2"/>
              <a:buChar char="Ø"/>
            </a:pPr>
            <a:r>
              <a:rPr lang="en-US" sz="24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400" b="1" dirty="0" err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Tensorflow</a:t>
            </a:r>
            <a:endParaRPr lang="en-US" sz="2400" b="1" dirty="0">
              <a:solidFill>
                <a:srgbClr val="00206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5" name="Straight Connector 14"/>
          <p:cNvCxnSpPr>
            <a:cxnSpLocks/>
          </p:cNvCxnSpPr>
          <p:nvPr/>
        </p:nvCxnSpPr>
        <p:spPr>
          <a:xfrm>
            <a:off x="11153" y="1429498"/>
            <a:ext cx="914161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95894" y="1641228"/>
            <a:ext cx="8741057" cy="41957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Is an open source software library for numerical computation using data flow graphs, </a:t>
            </a:r>
            <a:r>
              <a:rPr lang="en-US" dirty="0"/>
              <a:t>developed by researchers and engineers working on the Google Brain Team within Google's Machine Intelligence research organization.</a:t>
            </a:r>
          </a:p>
          <a:p>
            <a:pPr>
              <a:lnSpc>
                <a:spcPct val="150000"/>
              </a:lnSpc>
            </a:pPr>
            <a:endParaRPr lang="en-US" dirty="0">
              <a:latin typeface="Segoe UI" panose="020B0502040204020203" pitchFamily="34" charset="0"/>
              <a:ea typeface="Calibri" panose="020F0502020204030204" pitchFamily="34" charset="0"/>
              <a:cs typeface="Segoe UI" panose="020B0502040204020203" pitchFamily="34" charset="0"/>
            </a:endParaRP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/>
              <a:t>The flexible architecture allows you to deploy computation to one or more CPUs or GPUs in a desktop, server, or mobile device with a single API.</a:t>
            </a:r>
          </a:p>
          <a:p>
            <a:pPr>
              <a:lnSpc>
                <a:spcPct val="150000"/>
              </a:lnSpc>
            </a:pPr>
            <a:endParaRPr lang="en-US" dirty="0"/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/>
              <a:t>Include tools, libraries and community resources that lets researchers push the state-of-the-art in ML and developers easily build and deploy ML powered applications</a:t>
            </a:r>
            <a:endParaRPr lang="en-US" dirty="0">
              <a:latin typeface="Segoe UI" panose="020B0502040204020203" pitchFamily="34" charset="0"/>
              <a:ea typeface="Calibri" panose="020F0502020204030204" pitchFamily="34" charset="0"/>
              <a:cs typeface="Segoe UI" panose="020B0502040204020203" pitchFamily="34" charset="0"/>
            </a:endParaRP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6B3D9725-4009-4DE9-8B5B-2FC15CFF3412}"/>
              </a:ext>
            </a:extLst>
          </p:cNvPr>
          <p:cNvSpPr txBox="1"/>
          <p:nvPr/>
        </p:nvSpPr>
        <p:spPr>
          <a:xfrm>
            <a:off x="11153" y="6494196"/>
            <a:ext cx="27126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  <a:hlinkClick r:id="rId3"/>
              </a:rPr>
              <a:t>https://www.tensorflow.org/</a:t>
            </a:r>
            <a:endParaRPr lang="en-US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7772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66" y="141010"/>
            <a:ext cx="7543800" cy="79334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600" b="1" dirty="0">
                <a:solidFill>
                  <a:srgbClr val="0070C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Trending Terms</a:t>
            </a:r>
          </a:p>
        </p:txBody>
      </p:sp>
      <p:sp>
        <p:nvSpPr>
          <p:cNvPr id="10" name="Rectangle 9"/>
          <p:cNvSpPr/>
          <p:nvPr/>
        </p:nvSpPr>
        <p:spPr>
          <a:xfrm>
            <a:off x="4734" y="6480749"/>
            <a:ext cx="9141619" cy="36443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r"/>
            <a:r>
              <a:rPr lang="en-US" sz="20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734" y="6427740"/>
            <a:ext cx="9132847" cy="53009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1153" y="855325"/>
            <a:ext cx="9132847" cy="53009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/>
          <p:cNvCxnSpPr>
            <a:cxnSpLocks/>
          </p:cNvCxnSpPr>
          <p:nvPr/>
        </p:nvCxnSpPr>
        <p:spPr>
          <a:xfrm>
            <a:off x="6766" y="1361753"/>
            <a:ext cx="914161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44771" y="816462"/>
            <a:ext cx="5589910" cy="5522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40000"/>
              </a:lnSpc>
              <a:spcBef>
                <a:spcPts val="300"/>
              </a:spcBef>
              <a:spcAft>
                <a:spcPts val="300"/>
              </a:spcAft>
              <a:buFont typeface="Wingdings" pitchFamily="2" charset="2"/>
              <a:buChar char="Ø"/>
            </a:pPr>
            <a:r>
              <a:rPr lang="en-US" sz="24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The Fourth Industrial Revolution</a:t>
            </a:r>
          </a:p>
        </p:txBody>
      </p:sp>
      <p:pic>
        <p:nvPicPr>
          <p:cNvPr id="1030" name="Picture 6" descr="Image result for nanotechnolog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4453" y="1562998"/>
            <a:ext cx="1991346" cy="1115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6730173" y="4647355"/>
            <a:ext cx="2235014" cy="1535519"/>
            <a:chOff x="4668583" y="2769396"/>
            <a:chExt cx="2235014" cy="1594580"/>
          </a:xfrm>
        </p:grpSpPr>
        <p:pic>
          <p:nvPicPr>
            <p:cNvPr id="3" name="Picture 4" descr="Image result for change gene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35991" y="2769396"/>
              <a:ext cx="1338949" cy="1321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/>
            <p:cNvSpPr txBox="1"/>
            <p:nvPr/>
          </p:nvSpPr>
          <p:spPr>
            <a:xfrm>
              <a:off x="4668583" y="4108285"/>
              <a:ext cx="2235014" cy="2556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200" b="1"/>
              </a:lvl1pPr>
            </a:lstStyle>
            <a:p>
              <a:r>
                <a:rPr lang="en-US" sz="1000" dirty="0">
                  <a:latin typeface="Segoe UI" panose="020B0502040204020203" pitchFamily="34" charset="0"/>
                  <a:cs typeface="Segoe UI" panose="020B0502040204020203" pitchFamily="34" charset="0"/>
                </a:rPr>
                <a:t>Genetically modified Organisms</a:t>
              </a: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5134483" y="1414763"/>
            <a:ext cx="1612942" cy="1554272"/>
            <a:chOff x="7172735" y="1369127"/>
            <a:chExt cx="1612942" cy="1554272"/>
          </a:xfrm>
        </p:grpSpPr>
        <p:pic>
          <p:nvPicPr>
            <p:cNvPr id="1032" name="Picture 8" descr="http://gachkhangminh.vn/Uploads/images/news/519306.jp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79133" y="1369127"/>
              <a:ext cx="1527856" cy="13872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/>
            <p:cNvSpPr txBox="1"/>
            <p:nvPr/>
          </p:nvSpPr>
          <p:spPr>
            <a:xfrm>
              <a:off x="7172735" y="2677178"/>
              <a:ext cx="161294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1" dirty="0">
                  <a:latin typeface="Segoe UI" panose="020B0502040204020203" pitchFamily="34" charset="0"/>
                  <a:cs typeface="Segoe UI" panose="020B0502040204020203" pitchFamily="34" charset="0"/>
                </a:rPr>
                <a:t>3D Printing Technology</a:t>
              </a:r>
              <a:endParaRPr lang="en-US" sz="10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2601536" y="2619521"/>
            <a:ext cx="1544098" cy="1280689"/>
            <a:chOff x="3373891" y="1416278"/>
            <a:chExt cx="1295127" cy="1092739"/>
          </a:xfrm>
        </p:grpSpPr>
        <p:pic>
          <p:nvPicPr>
            <p:cNvPr id="1044" name="Picture 20" descr="Image result for iot image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73891" y="1416278"/>
              <a:ext cx="1295127" cy="8625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TextBox 31"/>
            <p:cNvSpPr txBox="1"/>
            <p:nvPr/>
          </p:nvSpPr>
          <p:spPr>
            <a:xfrm>
              <a:off x="3806005" y="2298931"/>
              <a:ext cx="317580" cy="2100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1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IoT</a:t>
              </a:r>
              <a:endParaRPr lang="en-US" sz="10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pic>
        <p:nvPicPr>
          <p:cNvPr id="38" name="Picture 3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83532" y="3741712"/>
            <a:ext cx="1563893" cy="427399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4422776" y="3074049"/>
            <a:ext cx="7489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000" b="1"/>
            </a:lvl1pPr>
          </a:lstStyle>
          <a:p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Digital</a:t>
            </a:r>
          </a:p>
        </p:txBody>
      </p:sp>
      <p:pic>
        <p:nvPicPr>
          <p:cNvPr id="1054" name="Picture 30" descr="Image result for AI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4132" y="3995569"/>
            <a:ext cx="1544098" cy="1005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16637" y="1520219"/>
            <a:ext cx="1541053" cy="951761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="" xmlns:a16="http://schemas.microsoft.com/office/drawing/2014/main" id="{156A8B8C-F50F-49DC-BCA3-94229394A192}"/>
              </a:ext>
            </a:extLst>
          </p:cNvPr>
          <p:cNvCxnSpPr>
            <a:cxnSpLocks/>
            <a:endCxn id="31" idx="3"/>
          </p:cNvCxnSpPr>
          <p:nvPr/>
        </p:nvCxnSpPr>
        <p:spPr>
          <a:xfrm flipH="1" flipV="1">
            <a:off x="4157690" y="1996100"/>
            <a:ext cx="395311" cy="11618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="" xmlns:a16="http://schemas.microsoft.com/office/drawing/2014/main" id="{2809EB72-43FD-4BF6-89EA-DAD0A61EC892}"/>
              </a:ext>
            </a:extLst>
          </p:cNvPr>
          <p:cNvCxnSpPr>
            <a:cxnSpLocks/>
          </p:cNvCxnSpPr>
          <p:nvPr/>
        </p:nvCxnSpPr>
        <p:spPr>
          <a:xfrm flipH="1">
            <a:off x="4151238" y="3227938"/>
            <a:ext cx="3245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="" xmlns:a16="http://schemas.microsoft.com/office/drawing/2014/main" id="{753DD6C3-2BA3-4932-B9FD-C1D3E5661FEB}"/>
              </a:ext>
            </a:extLst>
          </p:cNvPr>
          <p:cNvCxnSpPr>
            <a:cxnSpLocks/>
          </p:cNvCxnSpPr>
          <p:nvPr/>
        </p:nvCxnSpPr>
        <p:spPr>
          <a:xfrm flipH="1">
            <a:off x="4106468" y="3344105"/>
            <a:ext cx="479346" cy="11541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="" xmlns:a16="http://schemas.microsoft.com/office/drawing/2014/main" id="{A3E24CD6-18F2-45F1-B663-5AB5EE0598A9}"/>
              </a:ext>
            </a:extLst>
          </p:cNvPr>
          <p:cNvCxnSpPr>
            <a:cxnSpLocks/>
            <a:stCxn id="38" idx="0"/>
            <a:endCxn id="39" idx="3"/>
          </p:cNvCxnSpPr>
          <p:nvPr/>
        </p:nvCxnSpPr>
        <p:spPr>
          <a:xfrm flipH="1" flipV="1">
            <a:off x="5171699" y="3227938"/>
            <a:ext cx="793780" cy="513774"/>
          </a:xfrm>
          <a:prstGeom prst="straightConnector1">
            <a:avLst/>
          </a:prstGeom>
          <a:ln w="127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01298F73-1D1B-49F2-9F67-424973488B8A}"/>
              </a:ext>
            </a:extLst>
          </p:cNvPr>
          <p:cNvSpPr txBox="1"/>
          <p:nvPr/>
        </p:nvSpPr>
        <p:spPr>
          <a:xfrm>
            <a:off x="9906837" y="409460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5" name="Rectangle 1">
            <a:extLst>
              <a:ext uri="{FF2B5EF4-FFF2-40B4-BE49-F238E27FC236}">
                <a16:creationId xmlns="" xmlns:a16="http://schemas.microsoft.com/office/drawing/2014/main" id="{8EEACD7F-CCED-4A86-B100-6A5D37DD74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00592" y="3893980"/>
            <a:ext cx="14567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sz="1400" b="1" dirty="0">
                <a:latin typeface="Segoe UI" panose="020B0502040204020203" pitchFamily="34" charset="0"/>
                <a:cs typeface="Segoe UI" panose="020B0502040204020203" pitchFamily="34" charset="0"/>
              </a:rPr>
              <a:t>Biotechnology </a:t>
            </a:r>
          </a:p>
        </p:txBody>
      </p:sp>
      <p:sp>
        <p:nvSpPr>
          <p:cNvPr id="40" name="Rectangle 4">
            <a:extLst>
              <a:ext uri="{FF2B5EF4-FFF2-40B4-BE49-F238E27FC236}">
                <a16:creationId xmlns="" xmlns:a16="http://schemas.microsoft.com/office/drawing/2014/main" id="{7B7459BE-CF50-4B86-AC34-5EDDCD4624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84453" y="3134403"/>
            <a:ext cx="9124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sz="1400" b="1" dirty="0">
                <a:latin typeface="Segoe UI" panose="020B0502040204020203" pitchFamily="34" charset="0"/>
                <a:cs typeface="Segoe UI" panose="020B0502040204020203" pitchFamily="34" charset="0"/>
              </a:rPr>
              <a:t>Physical 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="" xmlns:a16="http://schemas.microsoft.com/office/drawing/2014/main" id="{E0725D1E-1ACC-4A9E-B410-4D127FF2E1D2}"/>
              </a:ext>
            </a:extLst>
          </p:cNvPr>
          <p:cNvCxnSpPr>
            <a:cxnSpLocks/>
            <a:endCxn id="40" idx="2"/>
          </p:cNvCxnSpPr>
          <p:nvPr/>
        </p:nvCxnSpPr>
        <p:spPr>
          <a:xfrm flipV="1">
            <a:off x="6730172" y="3442180"/>
            <a:ext cx="610496" cy="285804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="" xmlns:a16="http://schemas.microsoft.com/office/drawing/2014/main" id="{CBD74E21-5FAF-4352-A0D4-B7E40F939BEF}"/>
              </a:ext>
            </a:extLst>
          </p:cNvPr>
          <p:cNvCxnSpPr>
            <a:cxnSpLocks/>
            <a:stCxn id="40" idx="1"/>
            <a:endCxn id="9" idx="2"/>
          </p:cNvCxnSpPr>
          <p:nvPr/>
        </p:nvCxnSpPr>
        <p:spPr>
          <a:xfrm flipH="1" flipV="1">
            <a:off x="5940954" y="2969035"/>
            <a:ext cx="943499" cy="3192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="" xmlns:a16="http://schemas.microsoft.com/office/drawing/2014/main" id="{4E5D3CE0-D3D9-42DB-9DF5-1B389AACE298}"/>
              </a:ext>
            </a:extLst>
          </p:cNvPr>
          <p:cNvCxnSpPr>
            <a:stCxn id="40" idx="0"/>
          </p:cNvCxnSpPr>
          <p:nvPr/>
        </p:nvCxnSpPr>
        <p:spPr>
          <a:xfrm flipV="1">
            <a:off x="7340668" y="2691333"/>
            <a:ext cx="696448" cy="4430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="" xmlns:a16="http://schemas.microsoft.com/office/drawing/2014/main" id="{CBE3E8C4-CDB7-4954-A540-234266E8A75C}"/>
              </a:ext>
            </a:extLst>
          </p:cNvPr>
          <p:cNvCxnSpPr>
            <a:cxnSpLocks/>
            <a:stCxn id="38" idx="3"/>
            <a:endCxn id="35" idx="1"/>
          </p:cNvCxnSpPr>
          <p:nvPr/>
        </p:nvCxnSpPr>
        <p:spPr>
          <a:xfrm>
            <a:off x="6747425" y="3955412"/>
            <a:ext cx="653167" cy="92457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="" xmlns:a16="http://schemas.microsoft.com/office/drawing/2014/main" id="{2A8AA48F-6ADC-4BFF-B6C2-EC1FB6AD0843}"/>
              </a:ext>
            </a:extLst>
          </p:cNvPr>
          <p:cNvCxnSpPr>
            <a:cxnSpLocks/>
            <a:stCxn id="35" idx="2"/>
            <a:endCxn id="3" idx="0"/>
          </p:cNvCxnSpPr>
          <p:nvPr/>
        </p:nvCxnSpPr>
        <p:spPr>
          <a:xfrm flipH="1">
            <a:off x="7867056" y="4201757"/>
            <a:ext cx="261909" cy="4455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3" name="Group 62">
            <a:extLst>
              <a:ext uri="{FF2B5EF4-FFF2-40B4-BE49-F238E27FC236}">
                <a16:creationId xmlns="" xmlns:a16="http://schemas.microsoft.com/office/drawing/2014/main" id="{33D218B0-D2FE-4E5B-8EA2-D2E4A17175C1}"/>
              </a:ext>
            </a:extLst>
          </p:cNvPr>
          <p:cNvGrpSpPr/>
          <p:nvPr/>
        </p:nvGrpSpPr>
        <p:grpSpPr>
          <a:xfrm>
            <a:off x="4577575" y="4747086"/>
            <a:ext cx="1952369" cy="1418733"/>
            <a:chOff x="4577575" y="4747086"/>
            <a:chExt cx="1952369" cy="1418733"/>
          </a:xfrm>
        </p:grpSpPr>
        <p:sp>
          <p:nvSpPr>
            <p:cNvPr id="61" name="Rectangle 5">
              <a:extLst>
                <a:ext uri="{FF2B5EF4-FFF2-40B4-BE49-F238E27FC236}">
                  <a16:creationId xmlns="" xmlns:a16="http://schemas.microsoft.com/office/drawing/2014/main" id="{2096D316-E5E0-4C4C-82F9-344E4EDD9C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40881" y="5919598"/>
              <a:ext cx="102138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en-US" sz="1000" b="1" dirty="0">
                  <a:latin typeface="Segoe UI" panose="020B0502040204020203" pitchFamily="34" charset="0"/>
                  <a:cs typeface="Segoe UI" panose="020B0502040204020203" pitchFamily="34" charset="0"/>
                </a:rPr>
                <a:t>Gene therapy </a:t>
              </a:r>
            </a:p>
          </p:txBody>
        </p:sp>
        <p:pic>
          <p:nvPicPr>
            <p:cNvPr id="62" name="Picture 61">
              <a:extLst>
                <a:ext uri="{FF2B5EF4-FFF2-40B4-BE49-F238E27FC236}">
                  <a16:creationId xmlns="" xmlns:a16="http://schemas.microsoft.com/office/drawing/2014/main" id="{A033A79A-19BA-47E3-B381-2B49462262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577575" y="4747086"/>
              <a:ext cx="1952369" cy="1124875"/>
            </a:xfrm>
            <a:prstGeom prst="rect">
              <a:avLst/>
            </a:prstGeom>
          </p:spPr>
        </p:pic>
      </p:grpSp>
      <p:cxnSp>
        <p:nvCxnSpPr>
          <p:cNvPr id="1025" name="Straight Arrow Connector 1024">
            <a:extLst>
              <a:ext uri="{FF2B5EF4-FFF2-40B4-BE49-F238E27FC236}">
                <a16:creationId xmlns="" xmlns:a16="http://schemas.microsoft.com/office/drawing/2014/main" id="{7C6AD01D-5874-4AE5-9BDD-72EB3C491CDF}"/>
              </a:ext>
            </a:extLst>
          </p:cNvPr>
          <p:cNvCxnSpPr>
            <a:stCxn id="35" idx="2"/>
            <a:endCxn id="62" idx="0"/>
          </p:cNvCxnSpPr>
          <p:nvPr/>
        </p:nvCxnSpPr>
        <p:spPr>
          <a:xfrm flipH="1">
            <a:off x="5553760" y="4201757"/>
            <a:ext cx="2575205" cy="5453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28" name="Group 1027">
            <a:extLst>
              <a:ext uri="{FF2B5EF4-FFF2-40B4-BE49-F238E27FC236}">
                <a16:creationId xmlns="" xmlns:a16="http://schemas.microsoft.com/office/drawing/2014/main" id="{AD39406C-E1A5-4C2E-AF89-DF493821B134}"/>
              </a:ext>
            </a:extLst>
          </p:cNvPr>
          <p:cNvGrpSpPr/>
          <p:nvPr/>
        </p:nvGrpSpPr>
        <p:grpSpPr>
          <a:xfrm>
            <a:off x="337092" y="1505907"/>
            <a:ext cx="1841168" cy="2215101"/>
            <a:chOff x="88759" y="2375265"/>
            <a:chExt cx="2450738" cy="2766963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88759" y="2375265"/>
              <a:ext cx="2450738" cy="2766963"/>
            </a:xfrm>
            <a:prstGeom prst="rect">
              <a:avLst/>
            </a:prstGeom>
          </p:spPr>
        </p:pic>
        <p:sp>
          <p:nvSpPr>
            <p:cNvPr id="1027" name="TextBox 1026">
              <a:extLst>
                <a:ext uri="{FF2B5EF4-FFF2-40B4-BE49-F238E27FC236}">
                  <a16:creationId xmlns="" xmlns:a16="http://schemas.microsoft.com/office/drawing/2014/main" id="{F5BA03E6-90F1-47C3-B56E-ED1F1F69B0CE}"/>
                </a:ext>
              </a:extLst>
            </p:cNvPr>
            <p:cNvSpPr txBox="1"/>
            <p:nvPr/>
          </p:nvSpPr>
          <p:spPr>
            <a:xfrm>
              <a:off x="894068" y="2495290"/>
              <a:ext cx="757898" cy="3844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2017</a:t>
              </a:r>
            </a:p>
          </p:txBody>
        </p: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40273" y="3728087"/>
            <a:ext cx="1857471" cy="2431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402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0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3" dur="2000"/>
                                        <p:tgtEl>
                                          <p:spTgt spid="1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8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1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6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9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4" dur="2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7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2" dur="2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5" dur="2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0" dur="2000"/>
                                        <p:tgtEl>
                                          <p:spTgt spid="1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3" dur="2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8" dur="2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91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35" grpId="0"/>
      <p:bldP spid="40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898799"/>
            <a:ext cx="9132847" cy="53009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0" y="178245"/>
            <a:ext cx="7543800" cy="793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b="1" dirty="0">
                <a:solidFill>
                  <a:srgbClr val="0070C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Demo - </a:t>
            </a:r>
            <a:r>
              <a:rPr lang="en-US" sz="3600" b="1" dirty="0" err="1">
                <a:solidFill>
                  <a:srgbClr val="0070C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Mobilenet</a:t>
            </a:r>
            <a:endParaRPr lang="en-US" sz="3600" b="1" dirty="0">
              <a:solidFill>
                <a:srgbClr val="0070C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734" y="6494196"/>
            <a:ext cx="9141619" cy="36443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r"/>
            <a:r>
              <a:rPr lang="en-US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30</a:t>
            </a:r>
          </a:p>
        </p:txBody>
      </p:sp>
      <p:sp>
        <p:nvSpPr>
          <p:cNvPr id="9" name="Rectangle 8"/>
          <p:cNvSpPr/>
          <p:nvPr/>
        </p:nvSpPr>
        <p:spPr>
          <a:xfrm>
            <a:off x="4734" y="6427740"/>
            <a:ext cx="9132847" cy="53009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1153" y="936591"/>
            <a:ext cx="7657523" cy="4968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buFont typeface="Wingdings" pitchFamily="2" charset="2"/>
              <a:buChar char="Ø"/>
            </a:pPr>
            <a:r>
              <a:rPr lang="en-US" sz="24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Transfer Learning with </a:t>
            </a:r>
            <a:r>
              <a:rPr lang="en-US" sz="2400" b="1" dirty="0" err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Keras</a:t>
            </a:r>
            <a:endParaRPr lang="en-US" sz="2400" b="1" dirty="0">
              <a:solidFill>
                <a:srgbClr val="00206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5" name="Straight Connector 14"/>
          <p:cNvCxnSpPr>
            <a:cxnSpLocks/>
          </p:cNvCxnSpPr>
          <p:nvPr/>
        </p:nvCxnSpPr>
        <p:spPr>
          <a:xfrm>
            <a:off x="11153" y="1429498"/>
            <a:ext cx="914161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95894" y="1482204"/>
            <a:ext cx="8741057" cy="5857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 err="1"/>
              <a:t>Keras</a:t>
            </a:r>
            <a:r>
              <a:rPr lang="en-US" dirty="0"/>
              <a:t> is a library developed in 2015 by François </a:t>
            </a:r>
            <a:r>
              <a:rPr lang="en-US" dirty="0" err="1"/>
              <a:t>Chollet</a:t>
            </a:r>
            <a:r>
              <a:rPr lang="en-US" dirty="0"/>
              <a:t> (Google). It is an open source for neural networks written by python language.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 err="1"/>
              <a:t>Keras</a:t>
            </a:r>
            <a:r>
              <a:rPr lang="en-US" dirty="0"/>
              <a:t> is a ‘high-level API’ that can be used in conjunction with famous deep learning libraries (‘low-level’ or a backend) such as TensorFlow, CNTK (Microsoft), or Theano (by Prof. </a:t>
            </a:r>
            <a:r>
              <a:rPr lang="en-US" dirty="0" err="1"/>
              <a:t>Yoshua</a:t>
            </a:r>
            <a:r>
              <a:rPr lang="en-US" dirty="0"/>
              <a:t> </a:t>
            </a:r>
            <a:r>
              <a:rPr lang="en-US" dirty="0" err="1"/>
              <a:t>Bengio</a:t>
            </a:r>
            <a:r>
              <a:rPr lang="en-US" dirty="0"/>
              <a:t>). </a:t>
            </a:r>
            <a:r>
              <a:rPr lang="en-US" dirty="0" err="1"/>
              <a:t>Keras</a:t>
            </a:r>
            <a:r>
              <a:rPr lang="en-US" dirty="0"/>
              <a:t> has a much simpler syntax than them.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/>
              <a:t>Advantages: easy to use, fast model building; can run on both </a:t>
            </a:r>
            <a:r>
              <a:rPr lang="en-US" dirty="0" err="1"/>
              <a:t>cpu</a:t>
            </a:r>
            <a:r>
              <a:rPr lang="en-US" dirty="0"/>
              <a:t> and </a:t>
            </a:r>
            <a:r>
              <a:rPr lang="en-US" dirty="0" err="1"/>
              <a:t>gpu</a:t>
            </a:r>
            <a:r>
              <a:rPr lang="en-US" dirty="0"/>
              <a:t>; support to build CNN, RNN and can combine both.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 err="1"/>
              <a:t>Keras</a:t>
            </a:r>
            <a:r>
              <a:rPr lang="en-US" dirty="0"/>
              <a:t> </a:t>
            </a:r>
            <a:r>
              <a:rPr lang="en-US" dirty="0">
                <a:solidFill>
                  <a:srgbClr val="0070C0"/>
                </a:solidFill>
              </a:rPr>
              <a:t>provided deep learning models with pre-trained weights</a:t>
            </a:r>
            <a:r>
              <a:rPr lang="en-US" dirty="0"/>
              <a:t>. These models can be used to predict, extract features and tweak. Some model: </a:t>
            </a:r>
            <a:r>
              <a:rPr lang="en-US" dirty="0" err="1"/>
              <a:t>Xception</a:t>
            </a:r>
            <a:r>
              <a:rPr lang="en-US" dirty="0"/>
              <a:t>, VGG16, VGG19, </a:t>
            </a:r>
            <a:r>
              <a:rPr lang="en-US" dirty="0" err="1"/>
              <a:t>ResNet</a:t>
            </a:r>
            <a:r>
              <a:rPr lang="en-US" dirty="0"/>
              <a:t>, ResNetV2, </a:t>
            </a:r>
            <a:r>
              <a:rPr lang="en-US" dirty="0" err="1"/>
              <a:t>ResNeXt</a:t>
            </a:r>
            <a:r>
              <a:rPr lang="en-US" dirty="0"/>
              <a:t>, InceptionV3, InceptionResNetV2, </a:t>
            </a:r>
            <a:r>
              <a:rPr lang="en-US" dirty="0" err="1"/>
              <a:t>MobileNet</a:t>
            </a:r>
            <a:r>
              <a:rPr lang="en-US" dirty="0"/>
              <a:t>, MobileNetV2, </a:t>
            </a:r>
            <a:r>
              <a:rPr lang="en-US" dirty="0" err="1"/>
              <a:t>DenseNet</a:t>
            </a:r>
            <a:r>
              <a:rPr lang="en-US" dirty="0"/>
              <a:t>.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/>
              <a:t>Choose </a:t>
            </a:r>
            <a:r>
              <a:rPr lang="en-US" dirty="0" err="1"/>
              <a:t>Keras</a:t>
            </a:r>
            <a:r>
              <a:rPr lang="en-US" dirty="0"/>
              <a:t> with </a:t>
            </a:r>
            <a:r>
              <a:rPr lang="en-US" b="1" dirty="0">
                <a:solidFill>
                  <a:srgbClr val="0070C0"/>
                </a:solidFill>
              </a:rPr>
              <a:t>TensorFlow</a:t>
            </a:r>
            <a:r>
              <a:rPr lang="en-US" dirty="0"/>
              <a:t> as ‘backend’ and </a:t>
            </a:r>
            <a:r>
              <a:rPr lang="en-US" b="1" dirty="0" err="1">
                <a:solidFill>
                  <a:srgbClr val="0070C0"/>
                </a:solidFill>
              </a:rPr>
              <a:t>MobileNet</a:t>
            </a:r>
            <a:r>
              <a:rPr lang="en-US" dirty="0"/>
              <a:t> model.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dirty="0"/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6B3D9725-4009-4DE9-8B5B-2FC15CFF3412}"/>
              </a:ext>
            </a:extLst>
          </p:cNvPr>
          <p:cNvSpPr txBox="1"/>
          <p:nvPr/>
        </p:nvSpPr>
        <p:spPr>
          <a:xfrm>
            <a:off x="11153" y="6494196"/>
            <a:ext cx="27126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  <a:hlinkClick r:id="rId3"/>
              </a:rPr>
              <a:t>https://www.tensorflow.org/</a:t>
            </a:r>
            <a:endParaRPr lang="en-US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70744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898799"/>
            <a:ext cx="9132847" cy="53009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0" y="178245"/>
            <a:ext cx="7543800" cy="793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b="1" dirty="0">
                <a:solidFill>
                  <a:srgbClr val="0070C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Demo - </a:t>
            </a:r>
            <a:r>
              <a:rPr lang="en-US" sz="3600" b="1" dirty="0" err="1">
                <a:solidFill>
                  <a:srgbClr val="0070C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Mobilenet</a:t>
            </a:r>
            <a:endParaRPr lang="en-US" sz="3600" b="1" dirty="0">
              <a:solidFill>
                <a:srgbClr val="0070C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734" y="6494196"/>
            <a:ext cx="9141619" cy="36443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r"/>
            <a:r>
              <a:rPr lang="en-US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31</a:t>
            </a:r>
          </a:p>
        </p:txBody>
      </p:sp>
      <p:sp>
        <p:nvSpPr>
          <p:cNvPr id="9" name="Rectangle 8"/>
          <p:cNvSpPr/>
          <p:nvPr/>
        </p:nvSpPr>
        <p:spPr>
          <a:xfrm>
            <a:off x="4734" y="6427740"/>
            <a:ext cx="9132847" cy="53009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1153" y="951633"/>
            <a:ext cx="7657523" cy="4968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buFont typeface="Wingdings" pitchFamily="2" charset="2"/>
              <a:buChar char="Ø"/>
            </a:pPr>
            <a:r>
              <a:rPr lang="en-US" sz="24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Environment Setup</a:t>
            </a:r>
          </a:p>
        </p:txBody>
      </p:sp>
      <p:cxnSp>
        <p:nvCxnSpPr>
          <p:cNvPr id="15" name="Straight Connector 14"/>
          <p:cNvCxnSpPr>
            <a:cxnSpLocks/>
          </p:cNvCxnSpPr>
          <p:nvPr/>
        </p:nvCxnSpPr>
        <p:spPr>
          <a:xfrm>
            <a:off x="11153" y="1429498"/>
            <a:ext cx="914161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95894" y="1641228"/>
            <a:ext cx="8741057" cy="38206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Install Python </a:t>
            </a:r>
            <a:r>
              <a:rPr lang="en-US" dirty="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3.5 – 3.6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(ex: 3.6.8)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Pip install </a:t>
            </a:r>
            <a:r>
              <a:rPr lang="en-US" dirty="0">
                <a:highlight>
                  <a:srgbClr val="FFFF00"/>
                </a:highlight>
                <a:latin typeface="Segoe UI" panose="020B0502040204020203" pitchFamily="34" charset="0"/>
                <a:cs typeface="Segoe UI" panose="020B0502040204020203" pitchFamily="34" charset="0"/>
              </a:rPr>
              <a:t>packet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Tensorflow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1.13.1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Keras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2.2.4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Numpy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0.24.2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Pandas 1.16.3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Pillow 6.0.6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Matplotlib 3.0.2  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CFA1E237-A9D9-4F1C-8E9A-9131F0460E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9354" y="2127634"/>
            <a:ext cx="4862538" cy="48788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E6F0300B-C9B0-45D3-8E71-6913402830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9354" y="2857960"/>
            <a:ext cx="4862538" cy="4630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602845A7-62E0-474E-B6CA-AB0962E01D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79354" y="3477709"/>
            <a:ext cx="4862538" cy="170775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59D7E27E-C53A-4298-8949-6BC295C8B92D}"/>
              </a:ext>
            </a:extLst>
          </p:cNvPr>
          <p:cNvSpPr/>
          <p:nvPr/>
        </p:nvSpPr>
        <p:spPr>
          <a:xfrm>
            <a:off x="195893" y="5572237"/>
            <a:ext cx="839151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u="sng" dirty="0">
                <a:latin typeface="Segoe UI" panose="020B0502040204020203" pitchFamily="34" charset="0"/>
                <a:cs typeface="Segoe UI" panose="020B0502040204020203" pitchFamily="34" charset="0"/>
                <a:hlinkClick r:id="rId6"/>
              </a:rPr>
              <a:t>https://www.tensorflow.org/install/errors</a:t>
            </a:r>
            <a:endParaRPr lang="en-US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46297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898799"/>
            <a:ext cx="9132847" cy="53009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0" y="178245"/>
            <a:ext cx="7543800" cy="793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b="1" dirty="0">
                <a:solidFill>
                  <a:srgbClr val="0070C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Demo - </a:t>
            </a:r>
            <a:r>
              <a:rPr lang="en-US" sz="3600" b="1" dirty="0" err="1">
                <a:solidFill>
                  <a:srgbClr val="0070C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Mobilenet</a:t>
            </a:r>
            <a:endParaRPr lang="en-US" sz="3600" b="1" dirty="0">
              <a:solidFill>
                <a:srgbClr val="0070C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734" y="6494196"/>
            <a:ext cx="9141619" cy="36443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r"/>
            <a:r>
              <a:rPr lang="en-US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32</a:t>
            </a:r>
          </a:p>
        </p:txBody>
      </p:sp>
      <p:sp>
        <p:nvSpPr>
          <p:cNvPr id="9" name="Rectangle 8"/>
          <p:cNvSpPr/>
          <p:nvPr/>
        </p:nvSpPr>
        <p:spPr>
          <a:xfrm>
            <a:off x="4734" y="6427740"/>
            <a:ext cx="9132847" cy="53009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1153" y="943395"/>
            <a:ext cx="7657523" cy="4968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buFont typeface="Wingdings" pitchFamily="2" charset="2"/>
              <a:buChar char="Ø"/>
            </a:pPr>
            <a:r>
              <a:rPr lang="en-US" sz="24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Train</a:t>
            </a:r>
          </a:p>
        </p:txBody>
      </p:sp>
      <p:cxnSp>
        <p:nvCxnSpPr>
          <p:cNvPr id="15" name="Straight Connector 14"/>
          <p:cNvCxnSpPr>
            <a:cxnSpLocks/>
          </p:cNvCxnSpPr>
          <p:nvPr/>
        </p:nvCxnSpPr>
        <p:spPr>
          <a:xfrm>
            <a:off x="11153" y="1429498"/>
            <a:ext cx="914161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95894" y="1442946"/>
            <a:ext cx="8741057" cy="496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Import libs/packets.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93BBA26F-3234-4038-998A-734F85E70A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723" y="2118487"/>
            <a:ext cx="6762763" cy="3341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749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898799"/>
            <a:ext cx="9132847" cy="53009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0" y="178245"/>
            <a:ext cx="7543800" cy="793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b="1" dirty="0">
                <a:solidFill>
                  <a:srgbClr val="0070C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Demo - </a:t>
            </a:r>
            <a:r>
              <a:rPr lang="en-US" sz="3600" b="1" dirty="0" err="1">
                <a:solidFill>
                  <a:srgbClr val="0070C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Mobilenet</a:t>
            </a:r>
            <a:endParaRPr lang="en-US" sz="3600" b="1" dirty="0">
              <a:solidFill>
                <a:srgbClr val="0070C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734" y="6494196"/>
            <a:ext cx="9141619" cy="36443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r"/>
            <a:r>
              <a:rPr lang="en-US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33</a:t>
            </a:r>
          </a:p>
        </p:txBody>
      </p:sp>
      <p:sp>
        <p:nvSpPr>
          <p:cNvPr id="9" name="Rectangle 8"/>
          <p:cNvSpPr/>
          <p:nvPr/>
        </p:nvSpPr>
        <p:spPr>
          <a:xfrm>
            <a:off x="4734" y="6427740"/>
            <a:ext cx="9132847" cy="53009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1153" y="943395"/>
            <a:ext cx="7657523" cy="4968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buFont typeface="Wingdings" pitchFamily="2" charset="2"/>
              <a:buChar char="Ø"/>
            </a:pPr>
            <a:r>
              <a:rPr lang="en-US" sz="24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Train</a:t>
            </a:r>
          </a:p>
        </p:txBody>
      </p:sp>
      <p:cxnSp>
        <p:nvCxnSpPr>
          <p:cNvPr id="15" name="Straight Connector 14"/>
          <p:cNvCxnSpPr>
            <a:cxnSpLocks/>
          </p:cNvCxnSpPr>
          <p:nvPr/>
        </p:nvCxnSpPr>
        <p:spPr>
          <a:xfrm>
            <a:off x="11153" y="1429498"/>
            <a:ext cx="914161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95894" y="1442946"/>
            <a:ext cx="8741057" cy="25337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base_model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=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MobileNet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(weights = '</a:t>
            </a:r>
            <a:r>
              <a:rPr lang="en-US" dirty="0" err="1">
                <a:solidFill>
                  <a:srgbClr val="0070C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imagenet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',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include_top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= </a:t>
            </a:r>
            <a:r>
              <a:rPr lang="en-US" dirty="0">
                <a:solidFill>
                  <a:srgbClr val="0070C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False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ImageNet: 14 million images (hand-annotated), more 20,000 categories.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The ImageNet Large Scale Visual Recognition Challenge (ILSVRC), 2010.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en-US" dirty="0" err="1"/>
              <a:t>Mobilenet</a:t>
            </a:r>
            <a:r>
              <a:rPr lang="en-US" dirty="0"/>
              <a:t>: trained on the </a:t>
            </a:r>
            <a:r>
              <a:rPr lang="en-US" dirty="0" err="1"/>
              <a:t>imagenet</a:t>
            </a:r>
            <a:r>
              <a:rPr lang="en-US" dirty="0"/>
              <a:t> dataset for a thousand classes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will have a last layer consisting of 1000 neurons (one for each class). 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="" xmlns:a16="http://schemas.microsoft.com/office/drawing/2014/main" id="{A5703325-08BD-4A61-A4F2-D22337F6093A}"/>
              </a:ext>
            </a:extLst>
          </p:cNvPr>
          <p:cNvGrpSpPr/>
          <p:nvPr/>
        </p:nvGrpSpPr>
        <p:grpSpPr>
          <a:xfrm>
            <a:off x="132657" y="3688831"/>
            <a:ext cx="5040489" cy="2637528"/>
            <a:chOff x="51563" y="3239981"/>
            <a:chExt cx="5040489" cy="2637528"/>
          </a:xfrm>
        </p:grpSpPr>
        <p:pic>
          <p:nvPicPr>
            <p:cNvPr id="4" name="Picture 3">
              <a:extLst>
                <a:ext uri="{FF2B5EF4-FFF2-40B4-BE49-F238E27FC236}">
                  <a16:creationId xmlns="" xmlns:a16="http://schemas.microsoft.com/office/drawing/2014/main" id="{5AECE469-B9DA-4EDE-A4C0-56C28A449C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802" y="3700474"/>
              <a:ext cx="4529160" cy="1855811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="" xmlns:a16="http://schemas.microsoft.com/office/drawing/2014/main" id="{FAB16D69-1420-4A86-B157-BB61B369C3E4}"/>
                </a:ext>
              </a:extLst>
            </p:cNvPr>
            <p:cNvSpPr txBox="1"/>
            <p:nvPr/>
          </p:nvSpPr>
          <p:spPr>
            <a:xfrm>
              <a:off x="1288569" y="3239981"/>
              <a:ext cx="195630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atin typeface="Segoe UI" panose="020B0502040204020203" pitchFamily="34" charset="0"/>
                  <a:cs typeface="Segoe UI" panose="020B0502040204020203" pitchFamily="34" charset="0"/>
                </a:rPr>
                <a:t>Include top = True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="" xmlns:a16="http://schemas.microsoft.com/office/drawing/2014/main" id="{1FBDCB82-0FAE-4180-906F-705365D93DF5}"/>
                </a:ext>
              </a:extLst>
            </p:cNvPr>
            <p:cNvSpPr txBox="1"/>
            <p:nvPr/>
          </p:nvSpPr>
          <p:spPr>
            <a:xfrm>
              <a:off x="51563" y="5524335"/>
              <a:ext cx="11014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chemeClr val="accent2">
                      <a:lumMod val="7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Input layer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="" xmlns:a16="http://schemas.microsoft.com/office/drawing/2014/main" id="{012DE868-4533-4C40-B120-3639F0E164B1}"/>
                </a:ext>
              </a:extLst>
            </p:cNvPr>
            <p:cNvSpPr txBox="1"/>
            <p:nvPr/>
          </p:nvSpPr>
          <p:spPr>
            <a:xfrm>
              <a:off x="1708941" y="5569732"/>
              <a:ext cx="13429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chemeClr val="accent6">
                      <a:lumMod val="50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Hidden layers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="" xmlns:a16="http://schemas.microsoft.com/office/drawing/2014/main" id="{39CB0F4C-779A-4921-8D24-6CD96163B951}"/>
                </a:ext>
              </a:extLst>
            </p:cNvPr>
            <p:cNvSpPr txBox="1"/>
            <p:nvPr/>
          </p:nvSpPr>
          <p:spPr>
            <a:xfrm>
              <a:off x="3839914" y="4711583"/>
              <a:ext cx="12521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rgbClr val="C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Output layer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="" xmlns:a16="http://schemas.microsoft.com/office/drawing/2014/main" id="{903E874C-6E3E-4838-B66B-0E8916BBFFD8}"/>
              </a:ext>
            </a:extLst>
          </p:cNvPr>
          <p:cNvGrpSpPr/>
          <p:nvPr/>
        </p:nvGrpSpPr>
        <p:grpSpPr>
          <a:xfrm>
            <a:off x="5307637" y="3606622"/>
            <a:ext cx="3610886" cy="2770428"/>
            <a:chOff x="5305126" y="3081465"/>
            <a:chExt cx="3610886" cy="2770428"/>
          </a:xfrm>
        </p:grpSpPr>
        <p:pic>
          <p:nvPicPr>
            <p:cNvPr id="10" name="Picture 9">
              <a:extLst>
                <a:ext uri="{FF2B5EF4-FFF2-40B4-BE49-F238E27FC236}">
                  <a16:creationId xmlns="" xmlns:a16="http://schemas.microsoft.com/office/drawing/2014/main" id="{F7119527-892B-4BB8-9435-A47BA7F3954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87528" y="3510018"/>
              <a:ext cx="3528484" cy="1940666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="" xmlns:a16="http://schemas.microsoft.com/office/drawing/2014/main" id="{48B9F4FF-B69B-489F-A92D-29777CA5B2CF}"/>
                </a:ext>
              </a:extLst>
            </p:cNvPr>
            <p:cNvSpPr txBox="1"/>
            <p:nvPr/>
          </p:nvSpPr>
          <p:spPr>
            <a:xfrm>
              <a:off x="5305126" y="5274613"/>
              <a:ext cx="11014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chemeClr val="accent2">
                      <a:lumMod val="7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Input layer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="" xmlns:a16="http://schemas.microsoft.com/office/drawing/2014/main" id="{EFE175F5-6631-42AA-9A3F-B0385A800231}"/>
                </a:ext>
              </a:extLst>
            </p:cNvPr>
            <p:cNvSpPr txBox="1"/>
            <p:nvPr/>
          </p:nvSpPr>
          <p:spPr>
            <a:xfrm>
              <a:off x="7151770" y="5544116"/>
              <a:ext cx="13429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chemeClr val="accent6">
                      <a:lumMod val="50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Hidden layers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="" xmlns:a16="http://schemas.microsoft.com/office/drawing/2014/main" id="{7CF5304B-7455-46E5-9563-BE8A7A464DDC}"/>
                </a:ext>
              </a:extLst>
            </p:cNvPr>
            <p:cNvSpPr txBox="1"/>
            <p:nvPr/>
          </p:nvSpPr>
          <p:spPr>
            <a:xfrm>
              <a:off x="6690523" y="3081465"/>
              <a:ext cx="200516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0070C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Include top = False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59391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898799"/>
            <a:ext cx="9132847" cy="53009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0" y="178245"/>
            <a:ext cx="7543800" cy="793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b="1" dirty="0">
                <a:solidFill>
                  <a:srgbClr val="0070C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Demo - </a:t>
            </a:r>
            <a:r>
              <a:rPr lang="en-US" sz="3600" b="1" dirty="0" err="1">
                <a:solidFill>
                  <a:srgbClr val="0070C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Mobilenet</a:t>
            </a:r>
            <a:endParaRPr lang="en-US" sz="3600" b="1" dirty="0">
              <a:solidFill>
                <a:srgbClr val="0070C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734" y="6494196"/>
            <a:ext cx="9141619" cy="36443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r"/>
            <a:r>
              <a:rPr lang="en-US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34</a:t>
            </a:r>
          </a:p>
        </p:txBody>
      </p:sp>
      <p:sp>
        <p:nvSpPr>
          <p:cNvPr id="9" name="Rectangle 8"/>
          <p:cNvSpPr/>
          <p:nvPr/>
        </p:nvSpPr>
        <p:spPr>
          <a:xfrm>
            <a:off x="4734" y="6427740"/>
            <a:ext cx="9132847" cy="53009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1153" y="1034013"/>
            <a:ext cx="7657523" cy="4968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buFont typeface="Wingdings" pitchFamily="2" charset="2"/>
              <a:buChar char="Ø"/>
            </a:pPr>
            <a:r>
              <a:rPr lang="en-US" sz="24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Train</a:t>
            </a:r>
          </a:p>
        </p:txBody>
      </p:sp>
      <p:cxnSp>
        <p:nvCxnSpPr>
          <p:cNvPr id="15" name="Straight Connector 14"/>
          <p:cNvCxnSpPr>
            <a:cxnSpLocks/>
          </p:cNvCxnSpPr>
          <p:nvPr/>
        </p:nvCxnSpPr>
        <p:spPr>
          <a:xfrm>
            <a:off x="11153" y="1429498"/>
            <a:ext cx="914161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95894" y="1442946"/>
            <a:ext cx="8741057" cy="456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x =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base_model.output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4" name="Picture 23" descr="A close up of a logo&#10;&#10;Description automatically generated">
            <a:extLst>
              <a:ext uri="{FF2B5EF4-FFF2-40B4-BE49-F238E27FC236}">
                <a16:creationId xmlns="" xmlns:a16="http://schemas.microsoft.com/office/drawing/2014/main" id="{5F69C99B-BE8E-41CE-93D9-4BDA5FBF40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9109" y="1492888"/>
            <a:ext cx="3858809" cy="2053733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0B3B9814-2A9F-412A-A8E9-0A38892ADAC2}"/>
              </a:ext>
            </a:extLst>
          </p:cNvPr>
          <p:cNvSpPr txBox="1"/>
          <p:nvPr/>
        </p:nvSpPr>
        <p:spPr>
          <a:xfrm>
            <a:off x="195894" y="3259120"/>
            <a:ext cx="6713274" cy="456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x = GlobalAveragePooling2D()(x)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="" xmlns:a16="http://schemas.microsoft.com/office/drawing/2014/main" id="{F36DDE5D-AC00-48F5-A055-02F0E60FE15F}"/>
              </a:ext>
            </a:extLst>
          </p:cNvPr>
          <p:cNvGrpSpPr/>
          <p:nvPr/>
        </p:nvGrpSpPr>
        <p:grpSpPr>
          <a:xfrm>
            <a:off x="1376447" y="3560249"/>
            <a:ext cx="7814210" cy="3035987"/>
            <a:chOff x="1376447" y="3560249"/>
            <a:chExt cx="7814210" cy="3035987"/>
          </a:xfrm>
        </p:grpSpPr>
        <p:grpSp>
          <p:nvGrpSpPr>
            <p:cNvPr id="36" name="Group 35">
              <a:extLst>
                <a:ext uri="{FF2B5EF4-FFF2-40B4-BE49-F238E27FC236}">
                  <a16:creationId xmlns="" xmlns:a16="http://schemas.microsoft.com/office/drawing/2014/main" id="{977C6524-14BE-4F39-B415-D49C1AE2F391}"/>
                </a:ext>
              </a:extLst>
            </p:cNvPr>
            <p:cNvGrpSpPr/>
            <p:nvPr/>
          </p:nvGrpSpPr>
          <p:grpSpPr>
            <a:xfrm>
              <a:off x="1376447" y="3560249"/>
              <a:ext cx="6104110" cy="2757942"/>
              <a:chOff x="2878608" y="3647444"/>
              <a:chExt cx="6104110" cy="2757942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="" xmlns:a16="http://schemas.microsoft.com/office/drawing/2014/main" id="{6B3B4AC4-5664-4521-8A90-D0E70B12D088}"/>
                  </a:ext>
                </a:extLst>
              </p:cNvPr>
              <p:cNvGrpSpPr/>
              <p:nvPr/>
            </p:nvGrpSpPr>
            <p:grpSpPr>
              <a:xfrm>
                <a:off x="2878608" y="3647444"/>
                <a:ext cx="6104110" cy="2757942"/>
                <a:chOff x="1245666" y="2817949"/>
                <a:chExt cx="6722995" cy="3340664"/>
              </a:xfrm>
            </p:grpSpPr>
            <p:grpSp>
              <p:nvGrpSpPr>
                <p:cNvPr id="11" name="Group 10">
                  <a:extLst>
                    <a:ext uri="{FF2B5EF4-FFF2-40B4-BE49-F238E27FC236}">
                      <a16:creationId xmlns="" xmlns:a16="http://schemas.microsoft.com/office/drawing/2014/main" id="{DDDCBB11-6E9E-4FCB-9D50-1D877EA5C15F}"/>
                    </a:ext>
                  </a:extLst>
                </p:cNvPr>
                <p:cNvGrpSpPr/>
                <p:nvPr/>
              </p:nvGrpSpPr>
              <p:grpSpPr>
                <a:xfrm>
                  <a:off x="1245666" y="2817949"/>
                  <a:ext cx="6722995" cy="3340664"/>
                  <a:chOff x="1774495" y="1225201"/>
                  <a:chExt cx="6722995" cy="3340664"/>
                </a:xfrm>
              </p:grpSpPr>
              <p:grpSp>
                <p:nvGrpSpPr>
                  <p:cNvPr id="12" name="Group 11">
                    <a:extLst>
                      <a:ext uri="{FF2B5EF4-FFF2-40B4-BE49-F238E27FC236}">
                        <a16:creationId xmlns="" xmlns:a16="http://schemas.microsoft.com/office/drawing/2014/main" id="{890D5815-A767-41B5-B683-7963831DC0C2}"/>
                      </a:ext>
                    </a:extLst>
                  </p:cNvPr>
                  <p:cNvGrpSpPr/>
                  <p:nvPr/>
                </p:nvGrpSpPr>
                <p:grpSpPr>
                  <a:xfrm>
                    <a:off x="1774495" y="1952700"/>
                    <a:ext cx="2065419" cy="2613165"/>
                    <a:chOff x="3624726" y="1885437"/>
                    <a:chExt cx="2065419" cy="2613165"/>
                  </a:xfrm>
                </p:grpSpPr>
                <p:pic>
                  <p:nvPicPr>
                    <p:cNvPr id="23" name="Picture 22">
                      <a:extLst>
                        <a:ext uri="{FF2B5EF4-FFF2-40B4-BE49-F238E27FC236}">
                          <a16:creationId xmlns="" xmlns:a16="http://schemas.microsoft.com/office/drawing/2014/main" id="{74CAC3C2-0D2B-401D-957C-3A6572D10967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/>
                    <a:stretch>
                      <a:fillRect/>
                    </a:stretch>
                  </p:blipFill>
                  <p:spPr>
                    <a:xfrm rot="10800000">
                      <a:off x="3639363" y="2531450"/>
                      <a:ext cx="1952625" cy="1133475"/>
                    </a:xfrm>
                    <a:prstGeom prst="rect">
                      <a:avLst/>
                    </a:prstGeom>
                  </p:spPr>
                </p:pic>
                <p:cxnSp>
                  <p:nvCxnSpPr>
                    <p:cNvPr id="26" name="Straight Arrow Connector 25">
                      <a:extLst>
                        <a:ext uri="{FF2B5EF4-FFF2-40B4-BE49-F238E27FC236}">
                          <a16:creationId xmlns="" xmlns:a16="http://schemas.microsoft.com/office/drawing/2014/main" id="{C511144F-A4B5-4CEA-B9EF-D9DC2611B33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3624726" y="3525442"/>
                      <a:ext cx="973160" cy="973160"/>
                    </a:xfrm>
                    <a:prstGeom prst="straightConnector1">
                      <a:avLst/>
                    </a:prstGeom>
                    <a:ln>
                      <a:tailEnd type="triangle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27" name="Group 26">
                      <a:extLst>
                        <a:ext uri="{FF2B5EF4-FFF2-40B4-BE49-F238E27FC236}">
                          <a16:creationId xmlns="" xmlns:a16="http://schemas.microsoft.com/office/drawing/2014/main" id="{8B40F3D9-5362-4B3D-B069-7E906655C40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624727" y="1885437"/>
                      <a:ext cx="2065418" cy="1661697"/>
                      <a:chOff x="4977066" y="1354701"/>
                      <a:chExt cx="2146313" cy="1661697"/>
                    </a:xfrm>
                  </p:grpSpPr>
                  <p:cxnSp>
                    <p:nvCxnSpPr>
                      <p:cNvPr id="28" name="Straight Arrow Connector 27">
                        <a:extLst>
                          <a:ext uri="{FF2B5EF4-FFF2-40B4-BE49-F238E27FC236}">
                            <a16:creationId xmlns="" xmlns:a16="http://schemas.microsoft.com/office/drawing/2014/main" id="{982558AC-9328-4E79-B1BD-8C1757918061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4984517" y="2324605"/>
                        <a:ext cx="2138862" cy="691793"/>
                      </a:xfrm>
                      <a:prstGeom prst="straightConnector1">
                        <a:avLst/>
                      </a:prstGeom>
                      <a:ln>
                        <a:prstDash val="dash"/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9" name="Straight Arrow Connector 28">
                        <a:extLst>
                          <a:ext uri="{FF2B5EF4-FFF2-40B4-BE49-F238E27FC236}">
                            <a16:creationId xmlns="" xmlns:a16="http://schemas.microsoft.com/office/drawing/2014/main" id="{94C255EB-70F8-4D15-92CA-E74BC1A56290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4977066" y="1354701"/>
                        <a:ext cx="0" cy="1654374"/>
                      </a:xfrm>
                      <a:prstGeom prst="straightConnector1">
                        <a:avLst/>
                      </a:prstGeom>
                      <a:ln>
                        <a:tailEnd type="triangle"/>
                      </a:ln>
                    </p:spPr>
                    <p:style>
                      <a:lnRef idx="1">
                        <a:schemeClr val="dk1"/>
                      </a:lnRef>
                      <a:fillRef idx="0">
                        <a:schemeClr val="dk1"/>
                      </a:fillRef>
                      <a:effectRef idx="0">
                        <a:schemeClr val="dk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pic>
                <p:nvPicPr>
                  <p:cNvPr id="13" name="Picture 12">
                    <a:extLst>
                      <a:ext uri="{FF2B5EF4-FFF2-40B4-BE49-F238E27FC236}">
                        <a16:creationId xmlns="" xmlns:a16="http://schemas.microsoft.com/office/drawing/2014/main" id="{F21C90F9-3327-4FE2-9329-6172B729F61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4781473" y="1857895"/>
                    <a:ext cx="1047750" cy="733424"/>
                  </a:xfrm>
                  <a:prstGeom prst="rect">
                    <a:avLst/>
                  </a:prstGeom>
                </p:spPr>
              </p:pic>
              <p:grpSp>
                <p:nvGrpSpPr>
                  <p:cNvPr id="17" name="Group 16">
                    <a:extLst>
                      <a:ext uri="{FF2B5EF4-FFF2-40B4-BE49-F238E27FC236}">
                        <a16:creationId xmlns="" xmlns:a16="http://schemas.microsoft.com/office/drawing/2014/main" id="{3198E8F9-1F95-477A-B018-8F0AC9FEE5C2}"/>
                      </a:ext>
                    </a:extLst>
                  </p:cNvPr>
                  <p:cNvGrpSpPr/>
                  <p:nvPr/>
                </p:nvGrpSpPr>
                <p:grpSpPr>
                  <a:xfrm>
                    <a:off x="6308581" y="1225201"/>
                    <a:ext cx="2188909" cy="2859095"/>
                    <a:chOff x="6117598" y="381282"/>
                    <a:chExt cx="2188909" cy="2859095"/>
                  </a:xfrm>
                </p:grpSpPr>
                <p:cxnSp>
                  <p:nvCxnSpPr>
                    <p:cNvPr id="21" name="Straight Arrow Connector 20">
                      <a:extLst>
                        <a:ext uri="{FF2B5EF4-FFF2-40B4-BE49-F238E27FC236}">
                          <a16:creationId xmlns="" xmlns:a16="http://schemas.microsoft.com/office/drawing/2014/main" id="{33446FBC-8F98-4D1D-9BE8-0D67A58BC84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6120298" y="381282"/>
                      <a:ext cx="0" cy="1108864"/>
                    </a:xfrm>
                    <a:prstGeom prst="straightConnector1">
                      <a:avLst/>
                    </a:prstGeom>
                    <a:ln>
                      <a:tailEnd type="triangle"/>
                    </a:ln>
                  </p:spPr>
                  <p:style>
                    <a:lnRef idx="1">
                      <a:schemeClr val="accent6"/>
                    </a:lnRef>
                    <a:fillRef idx="0">
                      <a:schemeClr val="accent6"/>
                    </a:fillRef>
                    <a:effectRef idx="0">
                      <a:schemeClr val="accent6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2" name="Straight Arrow Connector 21">
                      <a:extLst>
                        <a:ext uri="{FF2B5EF4-FFF2-40B4-BE49-F238E27FC236}">
                          <a16:creationId xmlns="" xmlns:a16="http://schemas.microsoft.com/office/drawing/2014/main" id="{6DEBDD66-CC23-4C70-9D66-AAB37A6AFC4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6122072" y="1490146"/>
                      <a:ext cx="2184435" cy="0"/>
                    </a:xfrm>
                    <a:prstGeom prst="straightConnector1">
                      <a:avLst/>
                    </a:prstGeom>
                    <a:ln>
                      <a:tailEnd type="triangle"/>
                    </a:ln>
                  </p:spPr>
                  <p:style>
                    <a:lnRef idx="1">
                      <a:schemeClr val="accent6"/>
                    </a:lnRef>
                    <a:fillRef idx="0">
                      <a:schemeClr val="accent6"/>
                    </a:fillRef>
                    <a:effectRef idx="0">
                      <a:schemeClr val="accent6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3" name="Straight Arrow Connector 32">
                      <a:extLst>
                        <a:ext uri="{FF2B5EF4-FFF2-40B4-BE49-F238E27FC236}">
                          <a16:creationId xmlns="" xmlns:a16="http://schemas.microsoft.com/office/drawing/2014/main" id="{49E8587D-1D5A-44FA-A09C-0EB1ACCFFE5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6117598" y="2131512"/>
                      <a:ext cx="0" cy="1108864"/>
                    </a:xfrm>
                    <a:prstGeom prst="straightConnector1">
                      <a:avLst/>
                    </a:prstGeom>
                    <a:ln>
                      <a:tailEnd type="triangle"/>
                    </a:ln>
                  </p:spPr>
                  <p:style>
                    <a:lnRef idx="1">
                      <a:schemeClr val="accent6"/>
                    </a:lnRef>
                    <a:fillRef idx="0">
                      <a:schemeClr val="accent6"/>
                    </a:fillRef>
                    <a:effectRef idx="0">
                      <a:schemeClr val="accent6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4" name="Straight Arrow Connector 33">
                      <a:extLst>
                        <a:ext uri="{FF2B5EF4-FFF2-40B4-BE49-F238E27FC236}">
                          <a16:creationId xmlns="" xmlns:a16="http://schemas.microsoft.com/office/drawing/2014/main" id="{5116E409-CF37-4A75-BCA1-8B623EFAB251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6119372" y="3240377"/>
                      <a:ext cx="2184435" cy="0"/>
                    </a:xfrm>
                    <a:prstGeom prst="straightConnector1">
                      <a:avLst/>
                    </a:prstGeom>
                    <a:ln>
                      <a:tailEnd type="triangle"/>
                    </a:ln>
                  </p:spPr>
                  <p:style>
                    <a:lnRef idx="1">
                      <a:schemeClr val="accent6"/>
                    </a:lnRef>
                    <a:fillRef idx="0">
                      <a:schemeClr val="accent6"/>
                    </a:fillRef>
                    <a:effectRef idx="0">
                      <a:schemeClr val="accent6"/>
                    </a:effectRef>
                    <a:fontRef idx="minor">
                      <a:schemeClr val="tx1"/>
                    </a:fontRef>
                  </p:style>
                </p:cxnSp>
              </p:grpSp>
              <p:pic>
                <p:nvPicPr>
                  <p:cNvPr id="18" name="Picture 17">
                    <a:extLst>
                      <a:ext uri="{FF2B5EF4-FFF2-40B4-BE49-F238E27FC236}">
                        <a16:creationId xmlns="" xmlns:a16="http://schemas.microsoft.com/office/drawing/2014/main" id="{C1E4A45B-33BE-4A37-8058-0030D2C414D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6524176" y="1441839"/>
                    <a:ext cx="1781176" cy="371476"/>
                  </a:xfrm>
                  <a:prstGeom prst="rect">
                    <a:avLst/>
                  </a:prstGeom>
                </p:spPr>
              </p:pic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9" name="TextBox 18">
                        <a:extLst>
                          <a:ext uri="{FF2B5EF4-FFF2-40B4-BE49-F238E27FC236}">
                            <a16:creationId xmlns="" xmlns:a16="http://schemas.microsoft.com/office/drawing/2014/main" id="{4D08E2FA-7FD1-417B-8ED7-B435AA14EE5A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280600" y="2925098"/>
                        <a:ext cx="1929824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𝐴𝑣𝑎𝑟𝑎𝑔𝑒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𝑜𝑟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𝑀𝑎𝑥</m:t>
                              </m:r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19" name="TextBox 18">
                        <a:extLst>
                          <a:ext uri="{FF2B5EF4-FFF2-40B4-BE49-F238E27FC236}">
                            <a16:creationId xmlns:a16="http://schemas.microsoft.com/office/drawing/2014/main" id="{4D08E2FA-7FD1-417B-8ED7-B435AA14EE5A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280600" y="2925098"/>
                        <a:ext cx="1929824" cy="369332"/>
                      </a:xfrm>
                      <a:prstGeom prst="rect">
                        <a:avLst/>
                      </a:prstGeom>
                      <a:blipFill>
                        <a:blip r:embed="rId14"/>
                        <a:stretch>
                          <a:fillRect l="-697" r="-5575" b="-36000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sp>
                <p:nvSpPr>
                  <p:cNvPr id="20" name="Arrow: Right 19">
                    <a:extLst>
                      <a:ext uri="{FF2B5EF4-FFF2-40B4-BE49-F238E27FC236}">
                        <a16:creationId xmlns="" xmlns:a16="http://schemas.microsoft.com/office/drawing/2014/main" id="{044C192F-A7A1-469E-AA2F-7535D6B016AF}"/>
                      </a:ext>
                    </a:extLst>
                  </p:cNvPr>
                  <p:cNvSpPr/>
                  <p:nvPr/>
                </p:nvSpPr>
                <p:spPr>
                  <a:xfrm>
                    <a:off x="4440399" y="2711457"/>
                    <a:ext cx="1542411" cy="136859"/>
                  </a:xfrm>
                  <a:prstGeom prst="rightArrow">
                    <a:avLst/>
                  </a:prstGeom>
                  <a:solidFill>
                    <a:schemeClr val="accent2">
                      <a:lumMod val="60000"/>
                      <a:lumOff val="40000"/>
                    </a:schemeClr>
                  </a:solidFill>
                  <a:ln>
                    <a:solidFill>
                      <a:schemeClr val="accent2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0" name="TextBox 29">
                      <a:extLst>
                        <a:ext uri="{FF2B5EF4-FFF2-40B4-BE49-F238E27FC236}">
                          <a16:creationId xmlns="" xmlns:a16="http://schemas.microsoft.com/office/drawing/2014/main" id="{FAA83541-1737-44FB-ADE1-FB47A0AE8C5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670518" y="5343181"/>
                      <a:ext cx="1542410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×3×1024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30" name="TextBox 29">
                      <a:extLst>
                        <a:ext uri="{FF2B5EF4-FFF2-40B4-BE49-F238E27FC236}">
                          <a16:creationId xmlns:a16="http://schemas.microsoft.com/office/drawing/2014/main" id="{FAA83541-1737-44FB-ADE1-FB47A0AE8C59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670518" y="5343181"/>
                      <a:ext cx="1542410" cy="369332"/>
                    </a:xfrm>
                    <a:prstGeom prst="rect">
                      <a:avLst/>
                    </a:prstGeom>
                    <a:blipFill>
                      <a:blip r:embed="rId15"/>
                      <a:stretch>
                        <a:fillRect r="-5217" b="-12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1" name="TextBox 30">
                      <a:extLst>
                        <a:ext uri="{FF2B5EF4-FFF2-40B4-BE49-F238E27FC236}">
                          <a16:creationId xmlns="" xmlns:a16="http://schemas.microsoft.com/office/drawing/2014/main" id="{84A72A93-5402-4B10-B540-3C730BE89B9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147998" y="3384667"/>
                      <a:ext cx="1146467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×1024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31" name="TextBox 30">
                      <a:extLst>
                        <a:ext uri="{FF2B5EF4-FFF2-40B4-BE49-F238E27FC236}">
                          <a16:creationId xmlns:a16="http://schemas.microsoft.com/office/drawing/2014/main" id="{84A72A93-5402-4B10-B540-3C730BE89B9A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147998" y="3384667"/>
                      <a:ext cx="1146467" cy="369332"/>
                    </a:xfrm>
                    <a:prstGeom prst="rect">
                      <a:avLst/>
                    </a:prstGeom>
                    <a:blipFill>
                      <a:blip r:embed="rId16"/>
                      <a:stretch>
                        <a:fillRect r="-2924" b="-12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5" name="TextBox 34">
                      <a:extLst>
                        <a:ext uri="{FF2B5EF4-FFF2-40B4-BE49-F238E27FC236}">
                          <a16:creationId xmlns="" xmlns:a16="http://schemas.microsoft.com/office/drawing/2014/main" id="{41A08F92-F703-4A1A-9884-53F47BB6C53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525395" y="4851240"/>
                      <a:ext cx="838979" cy="447368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×1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35" name="TextBox 34">
                      <a:extLst>
                        <a:ext uri="{FF2B5EF4-FFF2-40B4-BE49-F238E27FC236}">
                          <a16:creationId xmlns:a16="http://schemas.microsoft.com/office/drawing/2014/main" id="{41A08F92-F703-4A1A-9884-53F47BB6C537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525395" y="4851240"/>
                      <a:ext cx="838979" cy="447368"/>
                    </a:xfrm>
                    <a:prstGeom prst="rect">
                      <a:avLst/>
                    </a:prstGeom>
                    <a:blipFill>
                      <a:blip r:embed="rId17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pic>
            <p:nvPicPr>
              <p:cNvPr id="5" name="Picture 4">
                <a:extLst>
                  <a:ext uri="{FF2B5EF4-FFF2-40B4-BE49-F238E27FC236}">
                    <a16:creationId xmlns="" xmlns:a16="http://schemas.microsoft.com/office/drawing/2014/main" id="{C9976524-A4F0-437D-A693-67747B96E3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7137641" y="5019063"/>
                <a:ext cx="447675" cy="952500"/>
              </a:xfrm>
              <a:prstGeom prst="rect">
                <a:avLst/>
              </a:prstGeom>
            </p:spPr>
          </p:pic>
        </p:grpSp>
        <p:sp>
          <p:nvSpPr>
            <p:cNvPr id="10" name="TextBox 9">
              <a:extLst>
                <a:ext uri="{FF2B5EF4-FFF2-40B4-BE49-F238E27FC236}">
                  <a16:creationId xmlns="" xmlns:a16="http://schemas.microsoft.com/office/drawing/2014/main" id="{DAD0E38E-AA9E-43D9-AEDA-6FA18602C21D}"/>
                </a:ext>
              </a:extLst>
            </p:cNvPr>
            <p:cNvSpPr txBox="1"/>
            <p:nvPr/>
          </p:nvSpPr>
          <p:spPr>
            <a:xfrm>
              <a:off x="5421592" y="5949905"/>
              <a:ext cx="317061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data_format</a:t>
              </a:r>
              <a:r>
                <a:rPr lang="en-US" dirty="0">
                  <a:latin typeface="Segoe UI" panose="020B0502040204020203" pitchFamily="34" charset="0"/>
                  <a:cs typeface="Segoe UI" panose="020B0502040204020203" pitchFamily="34" charset="0"/>
                </a:rPr>
                <a:t> = '</a:t>
              </a:r>
              <a:r>
                <a:rPr lang="en-US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channels_first</a:t>
              </a:r>
              <a:r>
                <a:rPr lang="en-US" dirty="0">
                  <a:latin typeface="Segoe UI" panose="020B0502040204020203" pitchFamily="34" charset="0"/>
                  <a:cs typeface="Segoe UI" panose="020B0502040204020203" pitchFamily="34" charset="0"/>
                </a:rPr>
                <a:t>'</a:t>
              </a:r>
            </a:p>
            <a:p>
              <a:endParaRPr lang="en-US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="" xmlns:a16="http://schemas.microsoft.com/office/drawing/2014/main" id="{0EBBD13D-83A7-4362-9C12-AD0F7A7E035D}"/>
                </a:ext>
              </a:extLst>
            </p:cNvPr>
            <p:cNvSpPr/>
            <p:nvPr/>
          </p:nvSpPr>
          <p:spPr>
            <a:xfrm>
              <a:off x="5429756" y="4516129"/>
              <a:ext cx="376090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None is </a:t>
              </a:r>
              <a:r>
                <a:rPr lang="en-US" dirty="0" err="1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data_format</a:t>
              </a:r>
              <a:r>
                <a:rPr lang="en-US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= '</a:t>
              </a:r>
              <a:r>
                <a:rPr lang="en-US" dirty="0" err="1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channels_last</a:t>
              </a:r>
              <a:r>
                <a:rPr lang="en-US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' </a:t>
              </a:r>
              <a:endParaRPr lang="en-US" dirty="0"/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D9D220D0-4AA2-486D-B519-7761D4434586}"/>
              </a:ext>
            </a:extLst>
          </p:cNvPr>
          <p:cNvSpPr txBox="1"/>
          <p:nvPr/>
        </p:nvSpPr>
        <p:spPr>
          <a:xfrm>
            <a:off x="7477132" y="3507896"/>
            <a:ext cx="27764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586513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898799"/>
            <a:ext cx="9132847" cy="53009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0" y="178245"/>
            <a:ext cx="7543800" cy="793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b="1" dirty="0">
                <a:solidFill>
                  <a:srgbClr val="0070C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Demo - </a:t>
            </a:r>
            <a:r>
              <a:rPr lang="en-US" sz="3600" b="1" dirty="0" err="1">
                <a:solidFill>
                  <a:srgbClr val="0070C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Mobilenet</a:t>
            </a:r>
            <a:endParaRPr lang="en-US" sz="3600" b="1" dirty="0">
              <a:solidFill>
                <a:srgbClr val="0070C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734" y="6494196"/>
            <a:ext cx="9141619" cy="36443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r"/>
            <a:r>
              <a:rPr lang="en-US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35</a:t>
            </a:r>
          </a:p>
        </p:txBody>
      </p:sp>
      <p:sp>
        <p:nvSpPr>
          <p:cNvPr id="9" name="Rectangle 8"/>
          <p:cNvSpPr/>
          <p:nvPr/>
        </p:nvSpPr>
        <p:spPr>
          <a:xfrm>
            <a:off x="4734" y="6427740"/>
            <a:ext cx="9132847" cy="53009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1153" y="935157"/>
            <a:ext cx="7657523" cy="4968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buFont typeface="Wingdings" pitchFamily="2" charset="2"/>
              <a:buChar char="Ø"/>
            </a:pPr>
            <a:r>
              <a:rPr lang="en-US" sz="24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Train</a:t>
            </a:r>
          </a:p>
        </p:txBody>
      </p:sp>
      <p:cxnSp>
        <p:nvCxnSpPr>
          <p:cNvPr id="15" name="Straight Connector 14"/>
          <p:cNvCxnSpPr>
            <a:cxnSpLocks/>
          </p:cNvCxnSpPr>
          <p:nvPr/>
        </p:nvCxnSpPr>
        <p:spPr>
          <a:xfrm>
            <a:off x="11153" y="1429498"/>
            <a:ext cx="914161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95894" y="1442946"/>
            <a:ext cx="8741057" cy="12872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x = Dense(1024, activation = '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relu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')(x) </a:t>
            </a:r>
            <a:r>
              <a:rPr lang="en-US" dirty="0">
                <a:solidFill>
                  <a:srgbClr val="00B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#we add dense layers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x = Dense(1024, activation = '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relu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')(x) </a:t>
            </a:r>
            <a:r>
              <a:rPr lang="en-US" dirty="0">
                <a:solidFill>
                  <a:srgbClr val="00B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#dense layer 2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x = Dense(512, activation = '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relu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')(x) </a:t>
            </a:r>
            <a:r>
              <a:rPr lang="en-US" dirty="0">
                <a:solidFill>
                  <a:srgbClr val="00B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#dense layer 3</a:t>
            </a:r>
          </a:p>
        </p:txBody>
      </p:sp>
      <p:pic>
        <p:nvPicPr>
          <p:cNvPr id="88" name="Picture 87">
            <a:extLst>
              <a:ext uri="{FF2B5EF4-FFF2-40B4-BE49-F238E27FC236}">
                <a16:creationId xmlns="" xmlns:a16="http://schemas.microsoft.com/office/drawing/2014/main" id="{AC7C65E7-0908-4F38-BA1F-F85E5D5254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" y="2997573"/>
            <a:ext cx="5618162" cy="1862092"/>
          </a:xfrm>
          <a:prstGeom prst="rect">
            <a:avLst/>
          </a:prstGeom>
        </p:spPr>
      </p:pic>
      <p:sp>
        <p:nvSpPr>
          <p:cNvPr id="90" name="TextBox 89">
            <a:extLst>
              <a:ext uri="{FF2B5EF4-FFF2-40B4-BE49-F238E27FC236}">
                <a16:creationId xmlns="" xmlns:a16="http://schemas.microsoft.com/office/drawing/2014/main" id="{F0252D98-3FE6-4ECC-BEA2-23DFA7D34399}"/>
              </a:ext>
            </a:extLst>
          </p:cNvPr>
          <p:cNvSpPr txBox="1"/>
          <p:nvPr/>
        </p:nvSpPr>
        <p:spPr>
          <a:xfrm>
            <a:off x="1947665" y="4882466"/>
            <a:ext cx="10086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err="1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base_model</a:t>
            </a:r>
            <a:endParaRPr lang="en-US" sz="1100" b="1" dirty="0">
              <a:solidFill>
                <a:srgbClr val="C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="" xmlns:a16="http://schemas.microsoft.com/office/drawing/2014/main" id="{1DA743C6-4783-46F6-B40D-D6F7DB6C6536}"/>
              </a:ext>
            </a:extLst>
          </p:cNvPr>
          <p:cNvSpPr txBox="1"/>
          <p:nvPr/>
        </p:nvSpPr>
        <p:spPr>
          <a:xfrm>
            <a:off x="4196868" y="4882467"/>
            <a:ext cx="68034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7030A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Hidden layer 1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="" xmlns:a16="http://schemas.microsoft.com/office/drawing/2014/main" id="{B5BDB7A9-F716-4BEC-BD97-CC6D1D2FEDA0}"/>
              </a:ext>
            </a:extLst>
          </p:cNvPr>
          <p:cNvSpPr txBox="1"/>
          <p:nvPr/>
        </p:nvSpPr>
        <p:spPr>
          <a:xfrm>
            <a:off x="3615914" y="4879384"/>
            <a:ext cx="27764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X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="" xmlns:a16="http://schemas.microsoft.com/office/drawing/2014/main" id="{C125DB11-EF3F-4C18-AAFC-EC45A40A2D5A}"/>
              </a:ext>
            </a:extLst>
          </p:cNvPr>
          <p:cNvSpPr txBox="1"/>
          <p:nvPr/>
        </p:nvSpPr>
        <p:spPr>
          <a:xfrm>
            <a:off x="5078337" y="4863736"/>
            <a:ext cx="68034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7030A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Hidden layer 2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="" xmlns:a16="http://schemas.microsoft.com/office/drawing/2014/main" id="{263E3A88-2ECA-46CC-B223-91EF7882E125}"/>
              </a:ext>
            </a:extLst>
          </p:cNvPr>
          <p:cNvSpPr txBox="1"/>
          <p:nvPr/>
        </p:nvSpPr>
        <p:spPr>
          <a:xfrm>
            <a:off x="5909702" y="4882467"/>
            <a:ext cx="68034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7030A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Hidden layer 3</a:t>
            </a:r>
          </a:p>
        </p:txBody>
      </p:sp>
    </p:spTree>
    <p:extLst>
      <p:ext uri="{BB962C8B-B14F-4D97-AF65-F5344CB8AC3E}">
        <p14:creationId xmlns:p14="http://schemas.microsoft.com/office/powerpoint/2010/main" val="293918164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898799"/>
            <a:ext cx="9132847" cy="53009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0" y="178245"/>
            <a:ext cx="7543800" cy="793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b="1" dirty="0">
                <a:solidFill>
                  <a:srgbClr val="0070C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Demo - </a:t>
            </a:r>
            <a:r>
              <a:rPr lang="en-US" sz="3600" b="1" dirty="0" err="1">
                <a:solidFill>
                  <a:srgbClr val="0070C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Mobilenet</a:t>
            </a:r>
            <a:endParaRPr lang="en-US" sz="3600" b="1" dirty="0">
              <a:solidFill>
                <a:srgbClr val="0070C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734" y="6494196"/>
            <a:ext cx="9141619" cy="36443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r"/>
            <a:r>
              <a:rPr lang="en-US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36</a:t>
            </a:r>
          </a:p>
        </p:txBody>
      </p:sp>
      <p:sp>
        <p:nvSpPr>
          <p:cNvPr id="9" name="Rectangle 8"/>
          <p:cNvSpPr/>
          <p:nvPr/>
        </p:nvSpPr>
        <p:spPr>
          <a:xfrm>
            <a:off x="4734" y="6427740"/>
            <a:ext cx="9132847" cy="53009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1153" y="935157"/>
            <a:ext cx="7657523" cy="4968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buFont typeface="Wingdings" pitchFamily="2" charset="2"/>
              <a:buChar char="Ø"/>
            </a:pPr>
            <a:r>
              <a:rPr lang="en-US" sz="24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Train</a:t>
            </a:r>
          </a:p>
        </p:txBody>
      </p:sp>
      <p:cxnSp>
        <p:nvCxnSpPr>
          <p:cNvPr id="15" name="Straight Connector 14"/>
          <p:cNvCxnSpPr>
            <a:cxnSpLocks/>
          </p:cNvCxnSpPr>
          <p:nvPr/>
        </p:nvCxnSpPr>
        <p:spPr>
          <a:xfrm>
            <a:off x="11153" y="1429498"/>
            <a:ext cx="914161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95894" y="1493746"/>
            <a:ext cx="8741057" cy="4611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preds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= Dense(</a:t>
            </a:r>
            <a:r>
              <a:rPr lang="en-US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8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, activation = '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softmax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')(x) </a:t>
            </a:r>
            <a:r>
              <a:rPr lang="en-US" dirty="0">
                <a:solidFill>
                  <a:srgbClr val="00B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#final layer with </a:t>
            </a:r>
            <a:r>
              <a:rPr lang="en-US" dirty="0" err="1">
                <a:solidFill>
                  <a:srgbClr val="00B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softmax</a:t>
            </a:r>
            <a:r>
              <a:rPr lang="en-US" dirty="0">
                <a:solidFill>
                  <a:srgbClr val="00B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activation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model = Model(inputs =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base_model.input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, outputs =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preds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 Architecture was completed.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52" name="Picture 51" descr="A close up of a mans face&#10;&#10;Description automatically generated">
            <a:extLst>
              <a:ext uri="{FF2B5EF4-FFF2-40B4-BE49-F238E27FC236}">
                <a16:creationId xmlns="" xmlns:a16="http://schemas.microsoft.com/office/drawing/2014/main" id="{6368E3A5-E7CB-4A62-B43D-9599E4DCFF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537" y="2676249"/>
            <a:ext cx="7400925" cy="2476500"/>
          </a:xfrm>
          <a:prstGeom prst="rect">
            <a:avLst/>
          </a:prstGeom>
        </p:spPr>
      </p:pic>
      <p:grpSp>
        <p:nvGrpSpPr>
          <p:cNvPr id="53" name="Group 52">
            <a:extLst>
              <a:ext uri="{FF2B5EF4-FFF2-40B4-BE49-F238E27FC236}">
                <a16:creationId xmlns="" xmlns:a16="http://schemas.microsoft.com/office/drawing/2014/main" id="{B84FFA3F-1CA5-453E-ADE3-95003AA0D814}"/>
              </a:ext>
            </a:extLst>
          </p:cNvPr>
          <p:cNvGrpSpPr/>
          <p:nvPr/>
        </p:nvGrpSpPr>
        <p:grpSpPr>
          <a:xfrm>
            <a:off x="951788" y="4218062"/>
            <a:ext cx="7740041" cy="1127634"/>
            <a:chOff x="951788" y="3732563"/>
            <a:chExt cx="7740041" cy="1127634"/>
          </a:xfrm>
        </p:grpSpPr>
        <p:sp>
          <p:nvSpPr>
            <p:cNvPr id="54" name="TextBox 53">
              <a:extLst>
                <a:ext uri="{FF2B5EF4-FFF2-40B4-BE49-F238E27FC236}">
                  <a16:creationId xmlns="" xmlns:a16="http://schemas.microsoft.com/office/drawing/2014/main" id="{5802DE30-6550-4DDC-8404-F71FCD6104DA}"/>
                </a:ext>
              </a:extLst>
            </p:cNvPr>
            <p:cNvSpPr txBox="1"/>
            <p:nvPr/>
          </p:nvSpPr>
          <p:spPr>
            <a:xfrm>
              <a:off x="2271515" y="4598587"/>
              <a:ext cx="100867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 err="1">
                  <a:solidFill>
                    <a:srgbClr val="C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base_model</a:t>
              </a:r>
              <a:endParaRPr lang="en-US" sz="1100" b="1" dirty="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="" xmlns:a16="http://schemas.microsoft.com/office/drawing/2014/main" id="{7478424D-53F5-4C5C-A2E8-3575D60DEA78}"/>
                </a:ext>
              </a:extLst>
            </p:cNvPr>
            <p:cNvSpPr txBox="1"/>
            <p:nvPr/>
          </p:nvSpPr>
          <p:spPr>
            <a:xfrm>
              <a:off x="4872112" y="4298505"/>
              <a:ext cx="68034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solidFill>
                    <a:srgbClr val="7030A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Hidden layer 1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="" xmlns:a16="http://schemas.microsoft.com/office/drawing/2014/main" id="{6166CCDC-A787-4581-9F79-BAF172AB3FBC}"/>
                </a:ext>
              </a:extLst>
            </p:cNvPr>
            <p:cNvSpPr txBox="1"/>
            <p:nvPr/>
          </p:nvSpPr>
          <p:spPr>
            <a:xfrm>
              <a:off x="4058048" y="4281559"/>
              <a:ext cx="27764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b="1" dirty="0">
                  <a:solidFill>
                    <a:srgbClr val="C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X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="" xmlns:a16="http://schemas.microsoft.com/office/drawing/2014/main" id="{7143D90F-5BB6-471A-ABCC-588D8F4A015B}"/>
                </a:ext>
              </a:extLst>
            </p:cNvPr>
            <p:cNvSpPr txBox="1"/>
            <p:nvPr/>
          </p:nvSpPr>
          <p:spPr>
            <a:xfrm>
              <a:off x="5752932" y="4298505"/>
              <a:ext cx="68034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solidFill>
                    <a:srgbClr val="7030A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Hidden layer 2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="" xmlns:a16="http://schemas.microsoft.com/office/drawing/2014/main" id="{E333DE3B-F6C2-416C-83C7-787C885132A8}"/>
                </a:ext>
              </a:extLst>
            </p:cNvPr>
            <p:cNvSpPr txBox="1"/>
            <p:nvPr/>
          </p:nvSpPr>
          <p:spPr>
            <a:xfrm>
              <a:off x="6672524" y="4298505"/>
              <a:ext cx="68034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solidFill>
                    <a:srgbClr val="7030A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Hidden layer 3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="" xmlns:a16="http://schemas.microsoft.com/office/drawing/2014/main" id="{4E032EA0-6F51-4B61-87EE-BA309F0A719A}"/>
                </a:ext>
              </a:extLst>
            </p:cNvPr>
            <p:cNvSpPr txBox="1"/>
            <p:nvPr/>
          </p:nvSpPr>
          <p:spPr>
            <a:xfrm>
              <a:off x="951788" y="4076283"/>
              <a:ext cx="100867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solidFill>
                    <a:schemeClr val="accent2">
                      <a:lumMod val="7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Input layer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="" xmlns:a16="http://schemas.microsoft.com/office/drawing/2014/main" id="{4D9CC204-F3F0-4D94-93F9-68E236A76EE0}"/>
                </a:ext>
              </a:extLst>
            </p:cNvPr>
            <p:cNvSpPr txBox="1"/>
            <p:nvPr/>
          </p:nvSpPr>
          <p:spPr>
            <a:xfrm>
              <a:off x="7543800" y="3732563"/>
              <a:ext cx="114802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solidFill>
                    <a:srgbClr val="0070C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Output layer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596202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898799"/>
            <a:ext cx="9132847" cy="53009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0" y="178245"/>
            <a:ext cx="7543800" cy="793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b="1" dirty="0">
                <a:solidFill>
                  <a:srgbClr val="0070C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Demo - </a:t>
            </a:r>
            <a:r>
              <a:rPr lang="en-US" sz="3600" b="1" dirty="0" err="1">
                <a:solidFill>
                  <a:srgbClr val="0070C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Mobilenet</a:t>
            </a:r>
            <a:endParaRPr lang="en-US" sz="3600" b="1" dirty="0">
              <a:solidFill>
                <a:srgbClr val="0070C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734" y="6494196"/>
            <a:ext cx="9141619" cy="36443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r"/>
            <a:r>
              <a:rPr lang="en-US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37</a:t>
            </a:r>
          </a:p>
        </p:txBody>
      </p:sp>
      <p:sp>
        <p:nvSpPr>
          <p:cNvPr id="9" name="Rectangle 8"/>
          <p:cNvSpPr/>
          <p:nvPr/>
        </p:nvSpPr>
        <p:spPr>
          <a:xfrm>
            <a:off x="4734" y="6427740"/>
            <a:ext cx="9132847" cy="53009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1153" y="943395"/>
            <a:ext cx="7657523" cy="4968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buFont typeface="Wingdings" pitchFamily="2" charset="2"/>
              <a:buChar char="Ø"/>
            </a:pPr>
            <a:r>
              <a:rPr lang="en-US" sz="24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Train</a:t>
            </a:r>
          </a:p>
        </p:txBody>
      </p:sp>
      <p:cxnSp>
        <p:nvCxnSpPr>
          <p:cNvPr id="15" name="Straight Connector 14"/>
          <p:cNvCxnSpPr>
            <a:cxnSpLocks/>
          </p:cNvCxnSpPr>
          <p:nvPr/>
        </p:nvCxnSpPr>
        <p:spPr>
          <a:xfrm>
            <a:off x="11153" y="1429498"/>
            <a:ext cx="914161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95894" y="1493746"/>
            <a:ext cx="8741057" cy="3047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600" dirty="0" err="1">
                <a:latin typeface="Segoe UI" panose="020B0502040204020203" pitchFamily="34" charset="0"/>
                <a:cs typeface="Segoe UI" panose="020B0502040204020203" pitchFamily="34" charset="0"/>
              </a:rPr>
              <a:t>train_datagen</a:t>
            </a: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 = </a:t>
            </a:r>
            <a:r>
              <a:rPr lang="en-US" sz="1600" dirty="0" err="1">
                <a:latin typeface="Segoe UI" panose="020B0502040204020203" pitchFamily="34" charset="0"/>
                <a:cs typeface="Segoe UI" panose="020B0502040204020203" pitchFamily="34" charset="0"/>
              </a:rPr>
              <a:t>ImageDataGenerator</a:t>
            </a: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(</a:t>
            </a:r>
            <a:r>
              <a:rPr lang="en-US" sz="1600" dirty="0" err="1">
                <a:latin typeface="Segoe UI" panose="020B0502040204020203" pitchFamily="34" charset="0"/>
                <a:cs typeface="Segoe UI" panose="020B0502040204020203" pitchFamily="34" charset="0"/>
              </a:rPr>
              <a:t>preprocessing_function</a:t>
            </a: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 = </a:t>
            </a:r>
            <a:r>
              <a:rPr lang="en-US" sz="1600" dirty="0" err="1">
                <a:latin typeface="Segoe UI" panose="020B0502040204020203" pitchFamily="34" charset="0"/>
                <a:cs typeface="Segoe UI" panose="020B0502040204020203" pitchFamily="34" charset="0"/>
              </a:rPr>
              <a:t>preprocess_input</a:t>
            </a: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600" dirty="0" err="1">
                <a:latin typeface="Segoe UI" panose="020B0502040204020203" pitchFamily="34" charset="0"/>
                <a:cs typeface="Segoe UI" panose="020B0502040204020203" pitchFamily="34" charset="0"/>
              </a:rPr>
              <a:t>train_generator</a:t>
            </a: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 = </a:t>
            </a:r>
            <a:r>
              <a:rPr lang="en-US" sz="1600" dirty="0" err="1">
                <a:latin typeface="Segoe UI" panose="020B0502040204020203" pitchFamily="34" charset="0"/>
                <a:cs typeface="Segoe UI" panose="020B0502040204020203" pitchFamily="34" charset="0"/>
              </a:rPr>
              <a:t>train_datagen.</a:t>
            </a:r>
            <a:r>
              <a:rPr lang="en-US" sz="1600" dirty="0" err="1">
                <a:solidFill>
                  <a:srgbClr val="0070C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flow_from_directory</a:t>
            </a: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('./train/data/',                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    </a:t>
            </a:r>
            <a:r>
              <a:rPr lang="en-US" sz="1600" dirty="0">
                <a:solidFill>
                  <a:srgbClr val="00B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# this is where you specify the path to the main data folder</a:t>
            </a: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                                                 		</a:t>
            </a:r>
            <a:r>
              <a:rPr lang="en-US" sz="1600" dirty="0" err="1">
                <a:latin typeface="Segoe UI" panose="020B0502040204020203" pitchFamily="34" charset="0"/>
                <a:cs typeface="Segoe UI" panose="020B0502040204020203" pitchFamily="34" charset="0"/>
              </a:rPr>
              <a:t>target_size</a:t>
            </a: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 = (224, 224), </a:t>
            </a:r>
            <a:r>
              <a:rPr lang="en-US" sz="1600" dirty="0" err="1">
                <a:latin typeface="Segoe UI" panose="020B0502040204020203" pitchFamily="34" charset="0"/>
                <a:cs typeface="Segoe UI" panose="020B0502040204020203" pitchFamily="34" charset="0"/>
              </a:rPr>
              <a:t>color_mode</a:t>
            </a: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 = '</a:t>
            </a:r>
            <a:r>
              <a:rPr lang="en-US" sz="1600" dirty="0" err="1">
                <a:latin typeface="Segoe UI" panose="020B0502040204020203" pitchFamily="34" charset="0"/>
                <a:cs typeface="Segoe UI" panose="020B0502040204020203" pitchFamily="34" charset="0"/>
              </a:rPr>
              <a:t>rgb</a:t>
            </a: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’,  </a:t>
            </a:r>
            <a:r>
              <a:rPr lang="en-US" sz="1600" dirty="0" err="1">
                <a:solidFill>
                  <a:srgbClr val="0070C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batch_size</a:t>
            </a:r>
            <a:r>
              <a:rPr lang="en-US" sz="1600" dirty="0">
                <a:solidFill>
                  <a:srgbClr val="0070C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= 32</a:t>
            </a: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	</a:t>
            </a:r>
            <a:r>
              <a:rPr lang="en-US" sz="1600" dirty="0" err="1">
                <a:solidFill>
                  <a:srgbClr val="0070C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class_mode</a:t>
            </a:r>
            <a:r>
              <a:rPr lang="en-US" sz="1600" dirty="0">
                <a:solidFill>
                  <a:srgbClr val="0070C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= 'categorical’</a:t>
            </a:r>
            <a:r>
              <a:rPr lang="en-US" sz="1600" dirty="0">
                <a:solidFill>
                  <a:srgbClr val="00B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shuffle = True) </a:t>
            </a:r>
            <a:r>
              <a:rPr lang="en-US" sz="1400" dirty="0">
                <a:solidFill>
                  <a:srgbClr val="00B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#</a:t>
            </a:r>
            <a:r>
              <a:rPr lang="en-US" sz="1600" dirty="0">
                <a:solidFill>
                  <a:srgbClr val="0070C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rgbClr val="00B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class_mode</a:t>
            </a:r>
            <a:r>
              <a:rPr lang="en-US" sz="1600" dirty="0">
                <a:solidFill>
                  <a:srgbClr val="00B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= </a:t>
            </a:r>
            <a:r>
              <a:rPr lang="en-US" sz="1600" dirty="0">
                <a:solidFill>
                  <a:srgbClr val="00B050"/>
                </a:solidFill>
              </a:rPr>
              <a:t>regression</a:t>
            </a:r>
            <a:r>
              <a:rPr lang="en-US" sz="1400" dirty="0">
                <a:solidFill>
                  <a:srgbClr val="00B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endParaRPr lang="en-US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600" dirty="0" err="1">
                <a:solidFill>
                  <a:srgbClr val="0070C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step_size_train</a:t>
            </a:r>
            <a:r>
              <a:rPr lang="en-US" sz="1600" dirty="0">
                <a:solidFill>
                  <a:srgbClr val="0070C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= </a:t>
            </a:r>
            <a:r>
              <a:rPr lang="en-US" sz="1600" dirty="0" err="1">
                <a:latin typeface="Segoe UI" panose="020B0502040204020203" pitchFamily="34" charset="0"/>
                <a:cs typeface="Segoe UI" panose="020B0502040204020203" pitchFamily="34" charset="0"/>
              </a:rPr>
              <a:t>train_generator.n</a:t>
            </a: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/</a:t>
            </a:r>
            <a:r>
              <a:rPr lang="en-US" sz="1600" dirty="0" err="1">
                <a:latin typeface="Segoe UI" panose="020B0502040204020203" pitchFamily="34" charset="0"/>
                <a:cs typeface="Segoe UI" panose="020B0502040204020203" pitchFamily="34" charset="0"/>
              </a:rPr>
              <a:t>train_generator.batch_size</a:t>
            </a:r>
            <a:endParaRPr lang="en-US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600" dirty="0" err="1">
                <a:latin typeface="Segoe UI" panose="020B0502040204020203" pitchFamily="34" charset="0"/>
                <a:cs typeface="Segoe UI" panose="020B0502040204020203" pitchFamily="34" charset="0"/>
              </a:rPr>
              <a:t>model.fit_generator</a:t>
            </a: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(generator = </a:t>
            </a:r>
            <a:r>
              <a:rPr lang="en-US" sz="1600" dirty="0" err="1">
                <a:latin typeface="Segoe UI" panose="020B0502040204020203" pitchFamily="34" charset="0"/>
                <a:cs typeface="Segoe UI" panose="020B0502040204020203" pitchFamily="34" charset="0"/>
              </a:rPr>
              <a:t>train_generator</a:t>
            </a: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1600" dirty="0" err="1">
                <a:latin typeface="Segoe UI" panose="020B0502040204020203" pitchFamily="34" charset="0"/>
                <a:cs typeface="Segoe UI" panose="020B0502040204020203" pitchFamily="34" charset="0"/>
              </a:rPr>
              <a:t>steps_per_epoch</a:t>
            </a: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 = </a:t>
            </a:r>
            <a:r>
              <a:rPr lang="en-US" sz="1600" dirty="0" err="1">
                <a:latin typeface="Segoe UI" panose="020B0502040204020203" pitchFamily="34" charset="0"/>
                <a:cs typeface="Segoe UI" panose="020B0502040204020203" pitchFamily="34" charset="0"/>
              </a:rPr>
              <a:t>step_size_train</a:t>
            </a: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,                   </a:t>
            </a:r>
            <a:r>
              <a:rPr lang="en-US" sz="1600" dirty="0">
                <a:solidFill>
                  <a:srgbClr val="0070C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epochs</a:t>
            </a: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 = 5) </a:t>
            </a:r>
            <a:r>
              <a:rPr lang="en-US" sz="1600" dirty="0">
                <a:solidFill>
                  <a:srgbClr val="00B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#loops on dataset</a:t>
            </a:r>
            <a:endParaRPr lang="en-US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="" xmlns:a16="http://schemas.microsoft.com/office/drawing/2014/main" id="{5340E2E7-AED2-45CD-B5E1-C43BED5C7D0D}"/>
                  </a:ext>
                </a:extLst>
              </p:cNvPr>
              <p:cNvSpPr/>
              <p:nvPr/>
            </p:nvSpPr>
            <p:spPr>
              <a:xfrm>
                <a:off x="195894" y="4487091"/>
                <a:ext cx="8318500" cy="178510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#images on dataset: 128; #</a:t>
                </a:r>
                <a:r>
                  <a:rPr lang="en-US" dirty="0" err="1"/>
                  <a:t>batch_size</a:t>
                </a:r>
                <a:r>
                  <a:rPr lang="en-US" dirty="0"/>
                  <a:t>: 32; #step_size_train: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128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32=4</m:t>
                        </m:r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#epochs: 5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 err="1"/>
                  <a:t>epoch_index</a:t>
                </a:r>
                <a:r>
                  <a:rPr lang="en-US" dirty="0"/>
                  <a:t> = 1: divide the dataset into four (</a:t>
                </a:r>
                <a:r>
                  <a:rPr lang="en-US" dirty="0" err="1"/>
                  <a:t>step_size_train</a:t>
                </a:r>
                <a:r>
                  <a:rPr lang="en-US" dirty="0"/>
                  <a:t>) blocks, size of a block is 32(</a:t>
                </a:r>
                <a:r>
                  <a:rPr lang="en-US" dirty="0" err="1"/>
                  <a:t>batch_size</a:t>
                </a:r>
                <a:r>
                  <a:rPr lang="en-US" dirty="0"/>
                  <a:t>). Tensor = [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32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 </m:t>
                    </m:r>
                  </m:oMath>
                </a14:m>
                <a:r>
                  <a:rPr lang="en-US" dirty="0"/>
                  <a:t>[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224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×224×3</m:t>
                    </m:r>
                  </m:oMath>
                </a14:m>
                <a:r>
                  <a:rPr lang="en-US" dirty="0"/>
                  <a:t>]]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….</a:t>
                </a:r>
              </a:p>
              <a:p>
                <a:pPr marL="342900" indent="-342900">
                  <a:buFont typeface="Courier New" panose="02070309020205020404" pitchFamily="49" charset="0"/>
                  <a:buChar char="o"/>
                </a:pPr>
                <a:r>
                  <a:rPr lang="en-US" dirty="0" err="1">
                    <a:solidFill>
                      <a:srgbClr val="0070C0"/>
                    </a:solidFill>
                  </a:rPr>
                  <a:t>model.save</a:t>
                </a:r>
                <a:r>
                  <a:rPr lang="en-US" dirty="0">
                    <a:solidFill>
                      <a:srgbClr val="0070C0"/>
                    </a:solidFill>
                  </a:rPr>
                  <a:t>('</a:t>
                </a:r>
                <a:r>
                  <a:rPr lang="en-US" dirty="0"/>
                  <a:t>./model/</a:t>
                </a:r>
                <a:r>
                  <a:rPr lang="en-US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alpha_MobileNet_None_</a:t>
                </a:r>
                <a:r>
                  <a:rPr lang="en-US" dirty="0"/>
                  <a:t>.</a:t>
                </a:r>
                <a:r>
                  <a:rPr lang="en-US" dirty="0">
                    <a:solidFill>
                      <a:srgbClr val="0070C0"/>
                    </a:solidFill>
                  </a:rPr>
                  <a:t>h5')</a:t>
                </a: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5340E2E7-AED2-45CD-B5E1-C43BED5C7D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894" y="4487091"/>
                <a:ext cx="8318500" cy="1785104"/>
              </a:xfrm>
              <a:prstGeom prst="rect">
                <a:avLst/>
              </a:prstGeom>
              <a:blipFill>
                <a:blip r:embed="rId5"/>
                <a:stretch>
                  <a:fillRect l="-586" t="-24232" b="-2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174418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898799"/>
            <a:ext cx="9132847" cy="53009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0" y="178245"/>
            <a:ext cx="7543800" cy="793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b="1" dirty="0">
                <a:solidFill>
                  <a:srgbClr val="0070C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Demo - </a:t>
            </a:r>
            <a:r>
              <a:rPr lang="en-US" sz="3600" b="1" dirty="0" err="1">
                <a:solidFill>
                  <a:srgbClr val="0070C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Mobilenet</a:t>
            </a:r>
            <a:endParaRPr lang="en-US" sz="3600" b="1" dirty="0">
              <a:solidFill>
                <a:srgbClr val="0070C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734" y="6494196"/>
            <a:ext cx="9141619" cy="36443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r"/>
            <a:r>
              <a:rPr lang="en-US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38</a:t>
            </a:r>
          </a:p>
        </p:txBody>
      </p:sp>
      <p:sp>
        <p:nvSpPr>
          <p:cNvPr id="9" name="Rectangle 8"/>
          <p:cNvSpPr/>
          <p:nvPr/>
        </p:nvSpPr>
        <p:spPr>
          <a:xfrm>
            <a:off x="4734" y="6427740"/>
            <a:ext cx="9132847" cy="53009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1153" y="943395"/>
            <a:ext cx="7657523" cy="4968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buFont typeface="Wingdings" pitchFamily="2" charset="2"/>
              <a:buChar char="Ø"/>
            </a:pPr>
            <a:r>
              <a:rPr lang="en-US" sz="24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Predict</a:t>
            </a:r>
          </a:p>
        </p:txBody>
      </p:sp>
      <p:cxnSp>
        <p:nvCxnSpPr>
          <p:cNvPr id="15" name="Straight Connector 14"/>
          <p:cNvCxnSpPr>
            <a:cxnSpLocks/>
          </p:cNvCxnSpPr>
          <p:nvPr/>
        </p:nvCxnSpPr>
        <p:spPr>
          <a:xfrm>
            <a:off x="11153" y="1429498"/>
            <a:ext cx="914161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195894" y="1641228"/>
                <a:ext cx="8741057" cy="41899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Courier New" panose="02070309020205020404" pitchFamily="49" charset="0"/>
                  <a:buChar char="o"/>
                </a:pPr>
                <a:r>
                  <a:rPr lang="en-US" sz="20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labels = ['cats','daisy','dandelion','dogs','horses','rose','sunflower','tulip’]</a:t>
                </a:r>
              </a:p>
              <a:p>
                <a:pPr marL="342900" indent="-342900">
                  <a:lnSpc>
                    <a:spcPct val="150000"/>
                  </a:lnSpc>
                  <a:buFont typeface="Courier New" panose="02070309020205020404" pitchFamily="49" charset="0"/>
                  <a:buChar char="o"/>
                </a:pPr>
                <a:r>
                  <a:rPr lang="en-US" sz="20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model = </a:t>
                </a:r>
                <a:r>
                  <a:rPr lang="en-US" sz="2000" dirty="0" err="1">
                    <a:solidFill>
                      <a:srgbClr val="0070C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load_model</a:t>
                </a:r>
                <a:r>
                  <a:rPr lang="en-US" sz="20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("model\\</a:t>
                </a:r>
                <a:r>
                  <a:rPr lang="en-US" sz="2000" dirty="0" err="1">
                    <a:latin typeface="Segoe UI" panose="020B0502040204020203" pitchFamily="34" charset="0"/>
                    <a:cs typeface="Segoe UI" panose="020B0502040204020203" pitchFamily="34" charset="0"/>
                  </a:rPr>
                  <a:t>alpha_MobileNet_None</a:t>
                </a:r>
                <a:r>
                  <a:rPr lang="en-US" sz="20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_")</a:t>
                </a:r>
              </a:p>
              <a:p>
                <a:pPr marL="342900" indent="-342900">
                  <a:lnSpc>
                    <a:spcPct val="150000"/>
                  </a:lnSpc>
                  <a:buFont typeface="Courier New" panose="02070309020205020404" pitchFamily="49" charset="0"/>
                  <a:buChar char="o"/>
                </a:pPr>
                <a:r>
                  <a:rPr lang="en-US" sz="2000" dirty="0" err="1">
                    <a:latin typeface="Segoe UI" panose="020B0502040204020203" pitchFamily="34" charset="0"/>
                    <a:cs typeface="Segoe UI" panose="020B0502040204020203" pitchFamily="34" charset="0"/>
                  </a:rPr>
                  <a:t>img</a:t>
                </a:r>
                <a:r>
                  <a:rPr lang="en-US" sz="20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= </a:t>
                </a:r>
                <a:r>
                  <a:rPr lang="en-US" sz="2000" dirty="0" err="1">
                    <a:latin typeface="Segoe UI" panose="020B0502040204020203" pitchFamily="34" charset="0"/>
                    <a:cs typeface="Segoe UI" panose="020B0502040204020203" pitchFamily="34" charset="0"/>
                  </a:rPr>
                  <a:t>image.load_img</a:t>
                </a:r>
                <a:r>
                  <a:rPr lang="en-US" sz="20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(f, </a:t>
                </a:r>
                <a:r>
                  <a:rPr lang="en-US" sz="2000" dirty="0" err="1">
                    <a:latin typeface="Segoe UI" panose="020B0502040204020203" pitchFamily="34" charset="0"/>
                    <a:cs typeface="Segoe UI" panose="020B0502040204020203" pitchFamily="34" charset="0"/>
                  </a:rPr>
                  <a:t>target_size</a:t>
                </a:r>
                <a:r>
                  <a:rPr lang="en-US" sz="20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= (224, 224))</a:t>
                </a:r>
              </a:p>
              <a:p>
                <a:pPr marL="342900" indent="-342900">
                  <a:lnSpc>
                    <a:spcPct val="150000"/>
                  </a:lnSpc>
                  <a:buFont typeface="Courier New" panose="02070309020205020404" pitchFamily="49" charset="0"/>
                  <a:buChar char="o"/>
                </a:pPr>
                <a:r>
                  <a:rPr lang="en-US" sz="20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x = </a:t>
                </a:r>
                <a:r>
                  <a:rPr lang="en-US" sz="2000" dirty="0" err="1">
                    <a:latin typeface="Segoe UI" panose="020B0502040204020203" pitchFamily="34" charset="0"/>
                    <a:cs typeface="Segoe UI" panose="020B0502040204020203" pitchFamily="34" charset="0"/>
                  </a:rPr>
                  <a:t>image.img_to_array</a:t>
                </a:r>
                <a:r>
                  <a:rPr lang="en-US" sz="20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(</a:t>
                </a:r>
                <a:r>
                  <a:rPr lang="en-US" sz="2000" dirty="0" err="1">
                    <a:latin typeface="Segoe UI" panose="020B0502040204020203" pitchFamily="34" charset="0"/>
                    <a:cs typeface="Segoe UI" panose="020B0502040204020203" pitchFamily="34" charset="0"/>
                  </a:rPr>
                  <a:t>img</a:t>
                </a:r>
                <a:r>
                  <a:rPr lang="en-US" sz="20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)</a:t>
                </a:r>
              </a:p>
              <a:p>
                <a:pPr marL="342900" indent="-342900">
                  <a:lnSpc>
                    <a:spcPct val="150000"/>
                  </a:lnSpc>
                  <a:buFont typeface="Courier New" panose="02070309020205020404" pitchFamily="49" charset="0"/>
                  <a:buChar char="o"/>
                </a:pPr>
                <a:r>
                  <a:rPr lang="en-US" sz="20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x = </a:t>
                </a:r>
                <a:r>
                  <a:rPr lang="en-US" sz="2000" dirty="0" err="1">
                    <a:latin typeface="Segoe UI" panose="020B0502040204020203" pitchFamily="34" charset="0"/>
                    <a:cs typeface="Segoe UI" panose="020B0502040204020203" pitchFamily="34" charset="0"/>
                  </a:rPr>
                  <a:t>np.expand_dims</a:t>
                </a:r>
                <a:r>
                  <a:rPr lang="en-US" sz="20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(x, axis = 0) </a:t>
                </a:r>
                <a:r>
                  <a:rPr lang="en-US" sz="2000" dirty="0">
                    <a:solidFill>
                      <a:srgbClr val="00B05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//</a:t>
                </a:r>
                <a:r>
                  <a:rPr lang="en-US" sz="2000" dirty="0">
                    <a:solidFill>
                      <a:srgbClr val="00B050"/>
                    </a:solidFill>
                    <a:latin typeface="Segoe UI" panose="020B0502040204020203" pitchFamily="34" charset="0"/>
                    <a:cs typeface="Segoe UI" panose="020B0502040204020203" pitchFamily="34" charset="0"/>
                    <a:sym typeface="Wingdings" panose="05000000000000000000" pitchFamily="2" charset="2"/>
                  </a:rPr>
                  <a:t>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tensor</m:t>
                    </m:r>
                    <m:r>
                      <a:rPr lang="en-US" sz="2000" b="0" i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is</m:t>
                    </m:r>
                    <m:r>
                      <a:rPr lang="en-US" sz="2000" b="0" i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 [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224×224×3</m:t>
                        </m:r>
                      </m:e>
                    </m:d>
                    <m:r>
                      <a:rPr lang="en-US" sz="20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]</m:t>
                    </m:r>
                  </m:oMath>
                </a14:m>
                <a:endParaRPr lang="en-US" sz="20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342900" indent="-342900">
                  <a:lnSpc>
                    <a:spcPct val="150000"/>
                  </a:lnSpc>
                  <a:buFont typeface="Courier New" panose="02070309020205020404" pitchFamily="49" charset="0"/>
                  <a:buChar char="o"/>
                </a:pPr>
                <a:r>
                  <a:rPr lang="en-US" sz="20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x = </a:t>
                </a:r>
                <a:r>
                  <a:rPr lang="en-US" sz="2000" dirty="0" err="1">
                    <a:latin typeface="Segoe UI" panose="020B0502040204020203" pitchFamily="34" charset="0"/>
                    <a:cs typeface="Segoe UI" panose="020B0502040204020203" pitchFamily="34" charset="0"/>
                  </a:rPr>
                  <a:t>preprocess_input</a:t>
                </a:r>
                <a:r>
                  <a:rPr lang="en-US" sz="20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(x)</a:t>
                </a:r>
              </a:p>
              <a:p>
                <a:pPr marL="342900" indent="-342900">
                  <a:lnSpc>
                    <a:spcPct val="150000"/>
                  </a:lnSpc>
                  <a:buFont typeface="Courier New" panose="02070309020205020404" pitchFamily="49" charset="0"/>
                  <a:buChar char="o"/>
                </a:pPr>
                <a:r>
                  <a:rPr lang="en-US" sz="2000" dirty="0" err="1">
                    <a:latin typeface="Segoe UI" panose="020B0502040204020203" pitchFamily="34" charset="0"/>
                    <a:cs typeface="Segoe UI" panose="020B0502040204020203" pitchFamily="34" charset="0"/>
                  </a:rPr>
                  <a:t>ypred</a:t>
                </a:r>
                <a:r>
                  <a:rPr lang="en-US" sz="20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= </a:t>
                </a:r>
                <a:r>
                  <a:rPr lang="en-US" sz="2000" dirty="0" err="1">
                    <a:solidFill>
                      <a:srgbClr val="0070C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model.predict</a:t>
                </a:r>
                <a:r>
                  <a:rPr lang="en-US" sz="20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(x)[0]</a:t>
                </a:r>
              </a:p>
              <a:p>
                <a:pPr marL="342900" indent="-342900">
                  <a:lnSpc>
                    <a:spcPct val="150000"/>
                  </a:lnSpc>
                  <a:buFont typeface="Courier New" panose="02070309020205020404" pitchFamily="49" charset="0"/>
                  <a:buChar char="o"/>
                </a:pPr>
                <a:r>
                  <a:rPr lang="en-US" sz="2000" dirty="0" err="1">
                    <a:latin typeface="Segoe UI" panose="020B0502040204020203" pitchFamily="34" charset="0"/>
                    <a:cs typeface="Segoe UI" panose="020B0502040204020203" pitchFamily="34" charset="0"/>
                  </a:rPr>
                  <a:t>y_prex_index</a:t>
                </a:r>
                <a:r>
                  <a:rPr lang="en-US" sz="20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= </a:t>
                </a:r>
                <a:r>
                  <a:rPr lang="en-US" sz="2000" dirty="0" err="1">
                    <a:solidFill>
                      <a:srgbClr val="0070C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np.argmax</a:t>
                </a:r>
                <a:r>
                  <a:rPr lang="en-US" sz="20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(</a:t>
                </a:r>
                <a:r>
                  <a:rPr lang="en-US" sz="2000" dirty="0" err="1">
                    <a:latin typeface="Segoe UI" panose="020B0502040204020203" pitchFamily="34" charset="0"/>
                    <a:cs typeface="Segoe UI" panose="020B0502040204020203" pitchFamily="34" charset="0"/>
                  </a:rPr>
                  <a:t>ypred</a:t>
                </a:r>
                <a:r>
                  <a:rPr lang="en-US" sz="20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)</a:t>
                </a:r>
              </a:p>
              <a:p>
                <a:pPr marL="342900" indent="-342900">
                  <a:lnSpc>
                    <a:spcPct val="150000"/>
                  </a:lnSpc>
                  <a:buFont typeface="Courier New" panose="02070309020205020404" pitchFamily="49" charset="0"/>
                  <a:buChar char="o"/>
                </a:pPr>
                <a:r>
                  <a:rPr lang="en-US" sz="2000" dirty="0" err="1">
                    <a:latin typeface="Segoe UI" panose="020B0502040204020203" pitchFamily="34" charset="0"/>
                    <a:cs typeface="Segoe UI" panose="020B0502040204020203" pitchFamily="34" charset="0"/>
                  </a:rPr>
                  <a:t>predict_name</a:t>
                </a:r>
                <a:r>
                  <a:rPr lang="en-US" sz="20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= </a:t>
                </a:r>
                <a:r>
                  <a:rPr lang="en-US" sz="2000" dirty="0">
                    <a:solidFill>
                      <a:srgbClr val="0070C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labels[</a:t>
                </a:r>
                <a:r>
                  <a:rPr lang="en-US" sz="2000" dirty="0" err="1">
                    <a:solidFill>
                      <a:srgbClr val="0070C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y_prex_index</a:t>
                </a:r>
                <a:r>
                  <a:rPr lang="en-US" sz="2000" dirty="0">
                    <a:solidFill>
                      <a:srgbClr val="0070C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]</a:t>
                </a: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894" y="1641228"/>
                <a:ext cx="8741057" cy="4189993"/>
              </a:xfrm>
              <a:prstGeom prst="rect">
                <a:avLst/>
              </a:prstGeom>
              <a:blipFill>
                <a:blip r:embed="rId4"/>
                <a:stretch>
                  <a:fillRect l="-628" b="-18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484468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898799"/>
            <a:ext cx="9132847" cy="53009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0" y="178245"/>
            <a:ext cx="7543800" cy="793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b="1" dirty="0">
                <a:solidFill>
                  <a:srgbClr val="0070C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Demo - </a:t>
            </a:r>
            <a:r>
              <a:rPr lang="en-US" sz="3600" b="1" dirty="0" err="1">
                <a:solidFill>
                  <a:srgbClr val="0070C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Mobilenet</a:t>
            </a:r>
            <a:endParaRPr lang="en-US" sz="3600" b="1" dirty="0">
              <a:solidFill>
                <a:srgbClr val="0070C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734" y="6494196"/>
            <a:ext cx="9141619" cy="36443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r"/>
            <a:r>
              <a:rPr lang="en-US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39</a:t>
            </a:r>
          </a:p>
        </p:txBody>
      </p:sp>
      <p:sp>
        <p:nvSpPr>
          <p:cNvPr id="9" name="Rectangle 8"/>
          <p:cNvSpPr/>
          <p:nvPr/>
        </p:nvSpPr>
        <p:spPr>
          <a:xfrm>
            <a:off x="4734" y="6427740"/>
            <a:ext cx="9132847" cy="53009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1153" y="948409"/>
            <a:ext cx="7657523" cy="4968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buFont typeface="Wingdings" pitchFamily="2" charset="2"/>
              <a:buChar char="Ø"/>
            </a:pPr>
            <a:r>
              <a:rPr lang="en-US" sz="24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Train</a:t>
            </a:r>
          </a:p>
        </p:txBody>
      </p:sp>
      <p:cxnSp>
        <p:nvCxnSpPr>
          <p:cNvPr id="15" name="Straight Connector 14"/>
          <p:cNvCxnSpPr>
            <a:cxnSpLocks/>
          </p:cNvCxnSpPr>
          <p:nvPr/>
        </p:nvCxnSpPr>
        <p:spPr>
          <a:xfrm>
            <a:off x="11153" y="1429498"/>
            <a:ext cx="914161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="" xmlns:a16="http://schemas.microsoft.com/office/drawing/2014/main" id="{75EE2EB1-E574-4A8D-8C6B-24F441B56E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508" y="1556598"/>
            <a:ext cx="6882585" cy="2347342"/>
          </a:xfrm>
          <a:prstGeom prst="rect">
            <a:avLst/>
          </a:prstGeom>
        </p:spPr>
      </p:pic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="" xmlns:a16="http://schemas.microsoft.com/office/drawing/2014/main" id="{D8E67C9A-CF59-4770-B7FF-6D6EA0F88C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876" y="3846005"/>
            <a:ext cx="6678076" cy="2475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4956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66" y="141010"/>
            <a:ext cx="7543800" cy="79334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600" b="1" dirty="0">
                <a:solidFill>
                  <a:srgbClr val="0070C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Trending Terms</a:t>
            </a:r>
          </a:p>
        </p:txBody>
      </p:sp>
      <p:sp>
        <p:nvSpPr>
          <p:cNvPr id="10" name="Rectangle 9"/>
          <p:cNvSpPr/>
          <p:nvPr/>
        </p:nvSpPr>
        <p:spPr>
          <a:xfrm>
            <a:off x="4734" y="6480749"/>
            <a:ext cx="9141619" cy="36443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r"/>
            <a:r>
              <a:rPr lang="en-US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734" y="6427740"/>
            <a:ext cx="9132847" cy="53009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1153" y="855325"/>
            <a:ext cx="9132847" cy="53009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/>
          <p:cNvCxnSpPr>
            <a:cxnSpLocks/>
          </p:cNvCxnSpPr>
          <p:nvPr/>
        </p:nvCxnSpPr>
        <p:spPr>
          <a:xfrm>
            <a:off x="6766" y="1361753"/>
            <a:ext cx="914161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53009" y="816462"/>
            <a:ext cx="4336676" cy="549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40000"/>
              </a:lnSpc>
              <a:spcBef>
                <a:spcPts val="300"/>
              </a:spcBef>
              <a:spcAft>
                <a:spcPts val="300"/>
              </a:spcAft>
              <a:buFont typeface="Wingdings" pitchFamily="2" charset="2"/>
              <a:buChar char="Ø"/>
            </a:pPr>
            <a:r>
              <a:rPr lang="en-US" sz="24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Artificial Intelligence - AI</a:t>
            </a:r>
          </a:p>
        </p:txBody>
      </p:sp>
      <p:sp>
        <p:nvSpPr>
          <p:cNvPr id="17" name="Rectangle 16"/>
          <p:cNvSpPr/>
          <p:nvPr/>
        </p:nvSpPr>
        <p:spPr>
          <a:xfrm>
            <a:off x="53008" y="1545737"/>
            <a:ext cx="8854805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39775" indent="-373063">
              <a:buFont typeface="Wingdings" panose="05000000000000000000" pitchFamily="2" charset="2"/>
              <a:buChar char="§"/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A research branch in Computer Science.</a:t>
            </a:r>
          </a:p>
          <a:p>
            <a:pPr marL="739775" indent="-373063">
              <a:buFont typeface="Wingdings" panose="05000000000000000000" pitchFamily="2" charset="2"/>
              <a:buChar char="§"/>
            </a:pP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739775" indent="-373063">
              <a:buFont typeface="Wingdings" panose="05000000000000000000" pitchFamily="2" charset="2"/>
              <a:buChar char="§"/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By John McCarthy in 1956 at the Dartmouth Conference.</a:t>
            </a:r>
          </a:p>
          <a:p>
            <a:pPr marL="366712"/>
            <a:endParaRPr lang="en-US" sz="2000" dirty="0">
              <a:latin typeface="Segoe UI" panose="020B0502040204020203" pitchFamily="34" charset="0"/>
              <a:cs typeface="Segoe UI" panose="020B0502040204020203" pitchFamily="34" charset="0"/>
              <a:sym typeface="Wingdings" panose="05000000000000000000" pitchFamily="2" charset="2"/>
            </a:endParaRPr>
          </a:p>
        </p:txBody>
      </p:sp>
      <p:pic>
        <p:nvPicPr>
          <p:cNvPr id="1028" name="Picture 4" descr="Káº¿t quáº£ hÃ¬nh áº£nh cho alphago image">
            <a:extLst>
              <a:ext uri="{FF2B5EF4-FFF2-40B4-BE49-F238E27FC236}">
                <a16:creationId xmlns="" xmlns:a16="http://schemas.microsoft.com/office/drawing/2014/main" id="{9BB8DA00-B66A-46FF-A6A1-0A8F9FFF77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09" y="3448902"/>
            <a:ext cx="3891423" cy="2187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5EDB2171-A710-4CC3-AD42-755B4C8FA5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1667" y="3093561"/>
            <a:ext cx="2174891" cy="94771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F960CEED-3D8E-44D9-B1D3-32FCE6095E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65488" y="3131751"/>
            <a:ext cx="1539236" cy="138806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73795594-5642-4F7D-8800-E487CBB07E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83614" y="4973076"/>
            <a:ext cx="3124200" cy="83820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="" xmlns:a16="http://schemas.microsoft.com/office/drawing/2014/main" id="{ACE62012-995B-4FC5-BEDF-28161B2207D0}"/>
              </a:ext>
            </a:extLst>
          </p:cNvPr>
          <p:cNvGrpSpPr/>
          <p:nvPr/>
        </p:nvGrpSpPr>
        <p:grpSpPr>
          <a:xfrm>
            <a:off x="4211667" y="4416529"/>
            <a:ext cx="1486559" cy="1419584"/>
            <a:chOff x="5415408" y="1458707"/>
            <a:chExt cx="1486559" cy="1419584"/>
          </a:xfrm>
        </p:grpSpPr>
        <p:sp>
          <p:nvSpPr>
            <p:cNvPr id="15" name="TextBox 14">
              <a:extLst>
                <a:ext uri="{FF2B5EF4-FFF2-40B4-BE49-F238E27FC236}">
                  <a16:creationId xmlns="" xmlns:a16="http://schemas.microsoft.com/office/drawing/2014/main" id="{D9D96452-31ED-44D4-9B57-C9FCF47A8230}"/>
                </a:ext>
              </a:extLst>
            </p:cNvPr>
            <p:cNvSpPr txBox="1"/>
            <p:nvPr/>
          </p:nvSpPr>
          <p:spPr>
            <a:xfrm>
              <a:off x="5593426" y="2601292"/>
              <a:ext cx="116506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000" b="1"/>
              </a:lvl1pPr>
            </a:lstStyle>
            <a:p>
              <a:r>
                <a:rPr lang="en-US" sz="1200" dirty="0">
                  <a:latin typeface="Segoe UI" panose="020B0502040204020203" pitchFamily="34" charset="0"/>
                  <a:cs typeface="Segoe UI" panose="020B0502040204020203" pitchFamily="34" charset="0"/>
                </a:rPr>
                <a:t>Robot Sophia</a:t>
              </a:r>
            </a:p>
          </p:txBody>
        </p:sp>
        <p:pic>
          <p:nvPicPr>
            <p:cNvPr id="18" name="Picture 17">
              <a:extLst>
                <a:ext uri="{FF2B5EF4-FFF2-40B4-BE49-F238E27FC236}">
                  <a16:creationId xmlns="" xmlns:a16="http://schemas.microsoft.com/office/drawing/2014/main" id="{22844F4C-A0C0-4B11-BBF7-84F8C473B13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415408" y="1458707"/>
              <a:ext cx="1486559" cy="10905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3582718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898799"/>
            <a:ext cx="9132847" cy="53009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0" y="178245"/>
            <a:ext cx="7543800" cy="793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b="1" dirty="0">
                <a:solidFill>
                  <a:srgbClr val="0070C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Demo - </a:t>
            </a:r>
            <a:r>
              <a:rPr lang="en-US" sz="3600" b="1" dirty="0" err="1">
                <a:solidFill>
                  <a:srgbClr val="0070C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Mobilenet</a:t>
            </a:r>
            <a:endParaRPr lang="en-US" sz="3600" b="1" dirty="0">
              <a:solidFill>
                <a:srgbClr val="0070C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734" y="6494196"/>
            <a:ext cx="9141619" cy="36443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r"/>
            <a:r>
              <a:rPr lang="en-US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40</a:t>
            </a:r>
          </a:p>
        </p:txBody>
      </p:sp>
      <p:sp>
        <p:nvSpPr>
          <p:cNvPr id="9" name="Rectangle 8"/>
          <p:cNvSpPr/>
          <p:nvPr/>
        </p:nvSpPr>
        <p:spPr>
          <a:xfrm>
            <a:off x="4734" y="6427740"/>
            <a:ext cx="9132847" cy="53009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1153" y="948409"/>
            <a:ext cx="7657523" cy="4968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buFont typeface="Wingdings" pitchFamily="2" charset="2"/>
              <a:buChar char="Ø"/>
            </a:pPr>
            <a:r>
              <a:rPr lang="en-US" sz="24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Train</a:t>
            </a:r>
          </a:p>
        </p:txBody>
      </p:sp>
      <p:cxnSp>
        <p:nvCxnSpPr>
          <p:cNvPr id="15" name="Straight Connector 14"/>
          <p:cNvCxnSpPr>
            <a:cxnSpLocks/>
          </p:cNvCxnSpPr>
          <p:nvPr/>
        </p:nvCxnSpPr>
        <p:spPr>
          <a:xfrm>
            <a:off x="11153" y="1429498"/>
            <a:ext cx="914161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="" xmlns:a16="http://schemas.microsoft.com/office/drawing/2014/main" id="{6A29D595-C744-453A-90CC-4A48A307D7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551" y="1614525"/>
            <a:ext cx="6080125" cy="4729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71920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898799"/>
            <a:ext cx="9132847" cy="53009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0" y="178245"/>
            <a:ext cx="7543800" cy="793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b="1" dirty="0">
                <a:solidFill>
                  <a:srgbClr val="0070C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Demo - </a:t>
            </a:r>
            <a:r>
              <a:rPr lang="en-US" sz="3600" b="1" dirty="0" err="1">
                <a:solidFill>
                  <a:srgbClr val="0070C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Mobilenet</a:t>
            </a:r>
            <a:endParaRPr lang="en-US" sz="3600" b="1" dirty="0">
              <a:solidFill>
                <a:srgbClr val="0070C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734" y="6494196"/>
            <a:ext cx="9141619" cy="36443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r"/>
            <a:r>
              <a:rPr lang="en-US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41</a:t>
            </a:r>
          </a:p>
        </p:txBody>
      </p:sp>
      <p:sp>
        <p:nvSpPr>
          <p:cNvPr id="9" name="Rectangle 8"/>
          <p:cNvSpPr/>
          <p:nvPr/>
        </p:nvSpPr>
        <p:spPr>
          <a:xfrm>
            <a:off x="4734" y="6427740"/>
            <a:ext cx="9132847" cy="53009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1153" y="948409"/>
            <a:ext cx="7657523" cy="4968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buFont typeface="Wingdings" pitchFamily="2" charset="2"/>
              <a:buChar char="Ø"/>
            </a:pPr>
            <a:r>
              <a:rPr lang="en-US" sz="24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Train</a:t>
            </a:r>
          </a:p>
        </p:txBody>
      </p:sp>
      <p:cxnSp>
        <p:nvCxnSpPr>
          <p:cNvPr id="15" name="Straight Connector 14"/>
          <p:cNvCxnSpPr>
            <a:cxnSpLocks/>
          </p:cNvCxnSpPr>
          <p:nvPr/>
        </p:nvCxnSpPr>
        <p:spPr>
          <a:xfrm>
            <a:off x="11153" y="1429498"/>
            <a:ext cx="914161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="" xmlns:a16="http://schemas.microsoft.com/office/drawing/2014/main" id="{46EA8340-3F0D-4D78-AAAD-10F7F65D43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300" y="1623113"/>
            <a:ext cx="7162800" cy="26479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CEBC2875-BC41-4F56-8BD8-35AF83454A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300" y="3777887"/>
            <a:ext cx="7251700" cy="1650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24483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898799"/>
            <a:ext cx="9132847" cy="53009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0" y="178245"/>
            <a:ext cx="7543800" cy="793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b="1" dirty="0">
                <a:solidFill>
                  <a:srgbClr val="0070C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Demo - </a:t>
            </a:r>
            <a:r>
              <a:rPr lang="en-US" sz="3600" b="1" dirty="0" err="1">
                <a:solidFill>
                  <a:srgbClr val="0070C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Mobilenet</a:t>
            </a:r>
            <a:endParaRPr lang="en-US" sz="3600" b="1" dirty="0">
              <a:solidFill>
                <a:srgbClr val="0070C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734" y="6494196"/>
            <a:ext cx="9141619" cy="36443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r"/>
            <a:r>
              <a:rPr lang="en-US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42</a:t>
            </a:r>
          </a:p>
        </p:txBody>
      </p:sp>
      <p:sp>
        <p:nvSpPr>
          <p:cNvPr id="9" name="Rectangle 8"/>
          <p:cNvSpPr/>
          <p:nvPr/>
        </p:nvSpPr>
        <p:spPr>
          <a:xfrm>
            <a:off x="4734" y="6427740"/>
            <a:ext cx="9132847" cy="53009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1153" y="943395"/>
            <a:ext cx="7657523" cy="4968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buFont typeface="Wingdings" pitchFamily="2" charset="2"/>
              <a:buChar char="Ø"/>
            </a:pPr>
            <a:r>
              <a:rPr lang="en-US" sz="24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Result</a:t>
            </a:r>
          </a:p>
        </p:txBody>
      </p:sp>
      <p:cxnSp>
        <p:nvCxnSpPr>
          <p:cNvPr id="15" name="Straight Connector 14"/>
          <p:cNvCxnSpPr>
            <a:cxnSpLocks/>
          </p:cNvCxnSpPr>
          <p:nvPr/>
        </p:nvCxnSpPr>
        <p:spPr>
          <a:xfrm>
            <a:off x="11153" y="1429498"/>
            <a:ext cx="914161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38229" y="1449279"/>
            <a:ext cx="8741057" cy="4836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Train: 12651 images belonging to 8 classes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Test: 479 images.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base_model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=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MobileNet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(weights = ‘</a:t>
            </a:r>
            <a:r>
              <a:rPr lang="en-US" dirty="0">
                <a:solidFill>
                  <a:srgbClr val="0070C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None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',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include_top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= </a:t>
            </a:r>
            <a:r>
              <a:rPr lang="en-US" dirty="0">
                <a:solidFill>
                  <a:srgbClr val="0070C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False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total = 479 </a:t>
            </a:r>
            <a:r>
              <a:rPr lang="en-US" dirty="0" err="1">
                <a:solidFill>
                  <a:srgbClr val="0070C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numTrue</a:t>
            </a:r>
            <a:r>
              <a:rPr lang="en-US" dirty="0">
                <a:solidFill>
                  <a:srgbClr val="0070C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= 92 </a:t>
            </a:r>
            <a:r>
              <a:rPr lang="en-US" dirty="0" err="1">
                <a:solidFill>
                  <a:srgbClr val="0070C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alpha_MobileNet</a:t>
            </a:r>
            <a:r>
              <a:rPr lang="en-US" dirty="0">
                <a:solidFill>
                  <a:srgbClr val="0070C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_ have acc = total/</a:t>
            </a:r>
            <a:r>
              <a:rPr lang="en-US" dirty="0" err="1">
                <a:solidFill>
                  <a:srgbClr val="0070C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numTrue</a:t>
            </a:r>
            <a:r>
              <a:rPr lang="en-US" dirty="0">
                <a:solidFill>
                  <a:srgbClr val="0070C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= 0.19206680584551147</a:t>
            </a:r>
          </a:p>
          <a:p>
            <a:pPr lvl="1">
              <a:lnSpc>
                <a:spcPct val="150000"/>
              </a:lnSpc>
            </a:pPr>
            <a:endParaRPr lang="en-US" dirty="0">
              <a:solidFill>
                <a:srgbClr val="0070C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base_model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=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MobileNet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(weights = '</a:t>
            </a:r>
            <a:r>
              <a:rPr lang="en-US" dirty="0" err="1">
                <a:solidFill>
                  <a:srgbClr val="0070C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imagenet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',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include_top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= </a:t>
            </a:r>
            <a:r>
              <a:rPr lang="en-US" dirty="0">
                <a:solidFill>
                  <a:srgbClr val="0070C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False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total = 479 </a:t>
            </a:r>
            <a:r>
              <a:rPr lang="en-US" dirty="0" err="1">
                <a:solidFill>
                  <a:srgbClr val="0070C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numTrue</a:t>
            </a:r>
            <a:r>
              <a:rPr lang="en-US" dirty="0">
                <a:solidFill>
                  <a:srgbClr val="0070C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= 455 </a:t>
            </a:r>
            <a:r>
              <a:rPr lang="en-US" dirty="0" err="1">
                <a:solidFill>
                  <a:srgbClr val="0070C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alpha_MobileNet</a:t>
            </a:r>
            <a:r>
              <a:rPr lang="en-US" dirty="0">
                <a:solidFill>
                  <a:srgbClr val="0070C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_ have acc = total/</a:t>
            </a:r>
            <a:r>
              <a:rPr lang="en-US" dirty="0" err="1">
                <a:solidFill>
                  <a:srgbClr val="0070C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numTrue</a:t>
            </a:r>
            <a:r>
              <a:rPr lang="en-US" dirty="0">
                <a:solidFill>
                  <a:srgbClr val="0070C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= 0.9498956158663883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sz="2000" dirty="0">
              <a:solidFill>
                <a:srgbClr val="0070C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sz="2000" dirty="0">
              <a:solidFill>
                <a:srgbClr val="0070C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994819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898799"/>
            <a:ext cx="9132847" cy="53009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0" y="178245"/>
            <a:ext cx="7543800" cy="793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b="1" dirty="0">
                <a:solidFill>
                  <a:srgbClr val="0070C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Demo - </a:t>
            </a:r>
            <a:r>
              <a:rPr lang="en-US" sz="3600" b="1" dirty="0" err="1">
                <a:solidFill>
                  <a:srgbClr val="0070C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Mobilenet</a:t>
            </a:r>
            <a:endParaRPr lang="en-US" sz="3600" b="1" dirty="0">
              <a:solidFill>
                <a:srgbClr val="0070C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734" y="6494196"/>
            <a:ext cx="9141619" cy="36443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r"/>
            <a:r>
              <a:rPr lang="en-US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43</a:t>
            </a:r>
          </a:p>
        </p:txBody>
      </p:sp>
      <p:sp>
        <p:nvSpPr>
          <p:cNvPr id="9" name="Rectangle 8"/>
          <p:cNvSpPr/>
          <p:nvPr/>
        </p:nvSpPr>
        <p:spPr>
          <a:xfrm>
            <a:off x="4734" y="6427740"/>
            <a:ext cx="9132847" cy="53009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1153" y="943395"/>
            <a:ext cx="7657523" cy="4968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buFont typeface="Wingdings" pitchFamily="2" charset="2"/>
              <a:buChar char="Ø"/>
            </a:pPr>
            <a:r>
              <a:rPr lang="en-US" sz="24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Result - Cats</a:t>
            </a:r>
          </a:p>
        </p:txBody>
      </p:sp>
      <p:cxnSp>
        <p:nvCxnSpPr>
          <p:cNvPr id="15" name="Straight Connector 14"/>
          <p:cNvCxnSpPr>
            <a:cxnSpLocks/>
          </p:cNvCxnSpPr>
          <p:nvPr/>
        </p:nvCxnSpPr>
        <p:spPr>
          <a:xfrm>
            <a:off x="11153" y="1429498"/>
            <a:ext cx="914161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picture containing cat, photo&#10;&#10;Description automatically generated">
            <a:extLst>
              <a:ext uri="{FF2B5EF4-FFF2-40B4-BE49-F238E27FC236}">
                <a16:creationId xmlns="" xmlns:a16="http://schemas.microsoft.com/office/drawing/2014/main" id="{FB2995EF-A633-4178-8D88-FB0A0BE2A8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153" y="1544327"/>
            <a:ext cx="9144000" cy="2879113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="" xmlns:a16="http://schemas.microsoft.com/office/drawing/2014/main" id="{2FD2DFC8-BFA3-404B-B6EF-BECB1F15D27A}"/>
              </a:ext>
            </a:extLst>
          </p:cNvPr>
          <p:cNvGrpSpPr/>
          <p:nvPr/>
        </p:nvGrpSpPr>
        <p:grpSpPr>
          <a:xfrm>
            <a:off x="11153" y="4443151"/>
            <a:ext cx="8799472" cy="2036402"/>
            <a:chOff x="11153" y="4443151"/>
            <a:chExt cx="8799472" cy="2036402"/>
          </a:xfrm>
        </p:grpSpPr>
        <p:pic>
          <p:nvPicPr>
            <p:cNvPr id="4" name="Picture 3">
              <a:extLst>
                <a:ext uri="{FF2B5EF4-FFF2-40B4-BE49-F238E27FC236}">
                  <a16:creationId xmlns="" xmlns:a16="http://schemas.microsoft.com/office/drawing/2014/main" id="{90A296F9-045D-4FDB-B7CE-363A67E5A4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153" y="4554247"/>
              <a:ext cx="1233447" cy="1857426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="" xmlns:a16="http://schemas.microsoft.com/office/drawing/2014/main" id="{634002B5-F552-44AE-A737-9AFD293ADB3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12875" y="4719923"/>
              <a:ext cx="2000250" cy="140970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="" xmlns:a16="http://schemas.microsoft.com/office/drawing/2014/main" id="{AB64DF2E-FB61-4F05-B08C-635C203C0E3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648192" y="4443151"/>
              <a:ext cx="2495550" cy="1724025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="" xmlns:a16="http://schemas.microsoft.com/office/drawing/2014/main" id="{1640448F-3CD1-4200-94D2-8459905E333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276975" y="4466850"/>
              <a:ext cx="2533650" cy="1647825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="" xmlns:a16="http://schemas.microsoft.com/office/drawing/2014/main" id="{D29878AE-A884-4DBC-A6DB-CA1A932B20E1}"/>
                </a:ext>
              </a:extLst>
            </p:cNvPr>
            <p:cNvSpPr txBox="1"/>
            <p:nvPr/>
          </p:nvSpPr>
          <p:spPr>
            <a:xfrm>
              <a:off x="333375" y="6033248"/>
              <a:ext cx="6543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Dogs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="" xmlns:a16="http://schemas.microsoft.com/office/drawing/2014/main" id="{4173A04B-F7E3-4982-8C16-474F69DED0B2}"/>
                </a:ext>
              </a:extLst>
            </p:cNvPr>
            <p:cNvSpPr txBox="1"/>
            <p:nvPr/>
          </p:nvSpPr>
          <p:spPr>
            <a:xfrm>
              <a:off x="1857375" y="6110221"/>
              <a:ext cx="6543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Dogs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="" xmlns:a16="http://schemas.microsoft.com/office/drawing/2014/main" id="{EE23CE8A-0D03-4EEE-9F34-2A68E63A3557}"/>
                </a:ext>
              </a:extLst>
            </p:cNvPr>
            <p:cNvSpPr txBox="1"/>
            <p:nvPr/>
          </p:nvSpPr>
          <p:spPr>
            <a:xfrm>
              <a:off x="4518142" y="6085146"/>
              <a:ext cx="1165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Dandelion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="" xmlns:a16="http://schemas.microsoft.com/office/drawing/2014/main" id="{0380958A-C958-427F-96F1-19A05879B16D}"/>
                </a:ext>
              </a:extLst>
            </p:cNvPr>
            <p:cNvSpPr txBox="1"/>
            <p:nvPr/>
          </p:nvSpPr>
          <p:spPr>
            <a:xfrm>
              <a:off x="7286625" y="6040035"/>
              <a:ext cx="6973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Daisy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28458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898799"/>
            <a:ext cx="9132847" cy="53009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0" y="178245"/>
            <a:ext cx="7543800" cy="793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b="1" dirty="0">
                <a:solidFill>
                  <a:srgbClr val="0070C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Demo - </a:t>
            </a:r>
            <a:r>
              <a:rPr lang="en-US" sz="3600" b="1" dirty="0" err="1">
                <a:solidFill>
                  <a:srgbClr val="0070C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Mobilenet</a:t>
            </a:r>
            <a:endParaRPr lang="en-US" sz="3600" b="1" dirty="0">
              <a:solidFill>
                <a:srgbClr val="0070C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734" y="6494196"/>
            <a:ext cx="9141619" cy="36443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r"/>
            <a:r>
              <a:rPr lang="en-US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44</a:t>
            </a:r>
          </a:p>
        </p:txBody>
      </p:sp>
      <p:sp>
        <p:nvSpPr>
          <p:cNvPr id="9" name="Rectangle 8"/>
          <p:cNvSpPr/>
          <p:nvPr/>
        </p:nvSpPr>
        <p:spPr>
          <a:xfrm>
            <a:off x="4734" y="6427740"/>
            <a:ext cx="9132847" cy="53009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1153" y="943395"/>
            <a:ext cx="7657523" cy="4944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buFont typeface="Wingdings" pitchFamily="2" charset="2"/>
              <a:buChar char="Ø"/>
            </a:pPr>
            <a:r>
              <a:rPr lang="en-US" sz="24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Result – Daisy</a:t>
            </a:r>
          </a:p>
        </p:txBody>
      </p:sp>
      <p:cxnSp>
        <p:nvCxnSpPr>
          <p:cNvPr id="15" name="Straight Connector 14"/>
          <p:cNvCxnSpPr>
            <a:cxnSpLocks/>
          </p:cNvCxnSpPr>
          <p:nvPr/>
        </p:nvCxnSpPr>
        <p:spPr>
          <a:xfrm>
            <a:off x="11153" y="1429498"/>
            <a:ext cx="914161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28">
            <a:extLst>
              <a:ext uri="{FF2B5EF4-FFF2-40B4-BE49-F238E27FC236}">
                <a16:creationId xmlns="" xmlns:a16="http://schemas.microsoft.com/office/drawing/2014/main" id="{CAF0AA28-23C4-4C4D-8451-5ADF5ACC75FC}"/>
              </a:ext>
            </a:extLst>
          </p:cNvPr>
          <p:cNvGrpSpPr/>
          <p:nvPr/>
        </p:nvGrpSpPr>
        <p:grpSpPr>
          <a:xfrm>
            <a:off x="1363234" y="2046618"/>
            <a:ext cx="6772275" cy="3790029"/>
            <a:chOff x="1396185" y="1531818"/>
            <a:chExt cx="6772275" cy="3790029"/>
          </a:xfrm>
        </p:grpSpPr>
        <p:pic>
          <p:nvPicPr>
            <p:cNvPr id="24" name="Picture 23">
              <a:extLst>
                <a:ext uri="{FF2B5EF4-FFF2-40B4-BE49-F238E27FC236}">
                  <a16:creationId xmlns="" xmlns:a16="http://schemas.microsoft.com/office/drawing/2014/main" id="{00FC2B5A-65C2-47F4-A8FF-BFD9DFD7213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6185" y="1531818"/>
              <a:ext cx="6772275" cy="1476375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="" xmlns:a16="http://schemas.microsoft.com/office/drawing/2014/main" id="{540AB30F-8529-4A36-B584-6E113C79F10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04622" y="3082581"/>
              <a:ext cx="1823631" cy="1917861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="" xmlns:a16="http://schemas.microsoft.com/office/drawing/2014/main" id="{03BF8498-8643-4280-8112-4DAC321F251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828800" y="3016797"/>
              <a:ext cx="1866900" cy="2305050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="" xmlns:a16="http://schemas.microsoft.com/office/drawing/2014/main" id="{FF534F81-A13F-4E06-86C5-6A20A2C7653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652022" y="3200276"/>
              <a:ext cx="1676400" cy="2019300"/>
            </a:xfrm>
            <a:prstGeom prst="rect">
              <a:avLst/>
            </a:prstGeom>
          </p:spPr>
        </p:pic>
      </p:grp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E92634A7-9418-441D-9662-34289E3193D2}"/>
              </a:ext>
            </a:extLst>
          </p:cNvPr>
          <p:cNvSpPr txBox="1"/>
          <p:nvPr/>
        </p:nvSpPr>
        <p:spPr>
          <a:xfrm>
            <a:off x="4321306" y="1572525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OK</a:t>
            </a:r>
          </a:p>
        </p:txBody>
      </p:sp>
    </p:spTree>
    <p:extLst>
      <p:ext uri="{BB962C8B-B14F-4D97-AF65-F5344CB8AC3E}">
        <p14:creationId xmlns:p14="http://schemas.microsoft.com/office/powerpoint/2010/main" val="179382702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898799"/>
            <a:ext cx="9132847" cy="53009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0" y="178245"/>
            <a:ext cx="7543800" cy="793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b="1" dirty="0">
                <a:solidFill>
                  <a:srgbClr val="0070C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Demo - </a:t>
            </a:r>
            <a:r>
              <a:rPr lang="en-US" sz="3600" b="1" dirty="0" err="1">
                <a:solidFill>
                  <a:srgbClr val="0070C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Mobilenet</a:t>
            </a:r>
            <a:endParaRPr lang="en-US" sz="3600" b="1" dirty="0">
              <a:solidFill>
                <a:srgbClr val="0070C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734" y="6494196"/>
            <a:ext cx="9141619" cy="36443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r"/>
            <a:r>
              <a:rPr lang="en-US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45</a:t>
            </a:r>
          </a:p>
        </p:txBody>
      </p:sp>
      <p:sp>
        <p:nvSpPr>
          <p:cNvPr id="9" name="Rectangle 8"/>
          <p:cNvSpPr/>
          <p:nvPr/>
        </p:nvSpPr>
        <p:spPr>
          <a:xfrm>
            <a:off x="4734" y="6427740"/>
            <a:ext cx="9132847" cy="53009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1153" y="943395"/>
            <a:ext cx="7657523" cy="4944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buFont typeface="Wingdings" pitchFamily="2" charset="2"/>
              <a:buChar char="Ø"/>
            </a:pPr>
            <a:r>
              <a:rPr lang="en-US" sz="24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Result – Daisy</a:t>
            </a:r>
          </a:p>
        </p:txBody>
      </p:sp>
      <p:cxnSp>
        <p:nvCxnSpPr>
          <p:cNvPr id="15" name="Straight Connector 14"/>
          <p:cNvCxnSpPr>
            <a:cxnSpLocks/>
          </p:cNvCxnSpPr>
          <p:nvPr/>
        </p:nvCxnSpPr>
        <p:spPr>
          <a:xfrm>
            <a:off x="11153" y="1429498"/>
            <a:ext cx="914161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="" xmlns:a16="http://schemas.microsoft.com/office/drawing/2014/main" id="{B4EEA975-B993-40E7-8661-706A90B86DF7}"/>
              </a:ext>
            </a:extLst>
          </p:cNvPr>
          <p:cNvGrpSpPr/>
          <p:nvPr/>
        </p:nvGrpSpPr>
        <p:grpSpPr>
          <a:xfrm>
            <a:off x="25209" y="2001962"/>
            <a:ext cx="8908708" cy="4041513"/>
            <a:chOff x="-54992" y="1443967"/>
            <a:chExt cx="8908708" cy="4041513"/>
          </a:xfrm>
        </p:grpSpPr>
        <p:pic>
          <p:nvPicPr>
            <p:cNvPr id="2" name="Picture 1">
              <a:extLst>
                <a:ext uri="{FF2B5EF4-FFF2-40B4-BE49-F238E27FC236}">
                  <a16:creationId xmlns="" xmlns:a16="http://schemas.microsoft.com/office/drawing/2014/main" id="{C8AB8B44-9582-4FFE-BCE3-BA8CEBCB49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2719" y="3854373"/>
              <a:ext cx="2555875" cy="1533525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="" xmlns:a16="http://schemas.microsoft.com/office/drawing/2014/main" id="{D41DCC0C-A92E-4204-B65E-5B5F02E9F7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00964" y="1480106"/>
              <a:ext cx="2890589" cy="201402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="" xmlns:a16="http://schemas.microsoft.com/office/drawing/2014/main" id="{836DBB69-BB95-49FC-BFC8-BD5E6A32D9B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15033" y="1490549"/>
              <a:ext cx="2078527" cy="2014021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="" xmlns:a16="http://schemas.microsoft.com/office/drawing/2014/main" id="{71E483B7-9FDC-48B2-8314-6E19BEA2B45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546123" y="3817311"/>
              <a:ext cx="1515132" cy="156208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="" xmlns:a16="http://schemas.microsoft.com/office/drawing/2014/main" id="{528C0C01-98AE-4DF7-9BE7-A8B747F8DDD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143338" y="3603637"/>
              <a:ext cx="1557467" cy="1865716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="" xmlns:a16="http://schemas.microsoft.com/office/drawing/2014/main" id="{2EFA1354-A11C-4188-B848-1A377FC150C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198957" y="1501464"/>
              <a:ext cx="1621435" cy="1968886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="" xmlns:a16="http://schemas.microsoft.com/office/drawing/2014/main" id="{930CB2D2-0AE7-483B-A119-C992933D49E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762773" y="3586788"/>
              <a:ext cx="2735608" cy="1893082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="" xmlns:a16="http://schemas.microsoft.com/office/drawing/2014/main" id="{4EAE1414-ED5E-4621-BB2A-A0744CB96D7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759873" y="1443967"/>
              <a:ext cx="1828800" cy="1762431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="" xmlns:a16="http://schemas.microsoft.com/office/drawing/2014/main" id="{E92634A7-9418-441D-9662-34289E3193D2}"/>
                </a:ext>
              </a:extLst>
            </p:cNvPr>
            <p:cNvSpPr txBox="1"/>
            <p:nvPr/>
          </p:nvSpPr>
          <p:spPr>
            <a:xfrm>
              <a:off x="7144665" y="3025041"/>
              <a:ext cx="12891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Segoe UI" panose="020B0502040204020203" pitchFamily="34" charset="0"/>
                  <a:cs typeface="Segoe UI" panose="020B0502040204020203" pitchFamily="34" charset="0"/>
                </a:rPr>
                <a:t>Dandelion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="" xmlns:a16="http://schemas.microsoft.com/office/drawing/2014/main" id="{7F778D23-134D-4C3E-A615-C439160CBD8D}"/>
                </a:ext>
              </a:extLst>
            </p:cNvPr>
            <p:cNvSpPr txBox="1"/>
            <p:nvPr/>
          </p:nvSpPr>
          <p:spPr>
            <a:xfrm>
              <a:off x="4209822" y="5110538"/>
              <a:ext cx="6431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Segoe UI" panose="020B0502040204020203" pitchFamily="34" charset="0"/>
                  <a:cs typeface="Segoe UI" panose="020B0502040204020203" pitchFamily="34" charset="0"/>
                </a:rPr>
                <a:t>Cats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="" xmlns:a16="http://schemas.microsoft.com/office/drawing/2014/main" id="{C3BDAB0A-3031-44FF-8690-4507BECDB671}"/>
                </a:ext>
              </a:extLst>
            </p:cNvPr>
            <p:cNvSpPr txBox="1"/>
            <p:nvPr/>
          </p:nvSpPr>
          <p:spPr>
            <a:xfrm>
              <a:off x="7674273" y="5116148"/>
              <a:ext cx="11794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Tulip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="" xmlns:a16="http://schemas.microsoft.com/office/drawing/2014/main" id="{D4F7A221-3259-4A91-A4B6-670E7EFDAA48}"/>
                </a:ext>
              </a:extLst>
            </p:cNvPr>
            <p:cNvSpPr txBox="1"/>
            <p:nvPr/>
          </p:nvSpPr>
          <p:spPr>
            <a:xfrm>
              <a:off x="-54992" y="3953318"/>
              <a:ext cx="12891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FFFF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Sunflower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="" xmlns:a16="http://schemas.microsoft.com/office/drawing/2014/main" id="{14707CB7-7F24-4D4F-B052-49620C015208}"/>
                </a:ext>
              </a:extLst>
            </p:cNvPr>
            <p:cNvSpPr txBox="1"/>
            <p:nvPr/>
          </p:nvSpPr>
          <p:spPr>
            <a:xfrm>
              <a:off x="969814" y="1554926"/>
              <a:ext cx="12971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Dandelion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="" xmlns:a16="http://schemas.microsoft.com/office/drawing/2014/main" id="{60D93297-1B1C-416F-8051-5AD516B72188}"/>
                </a:ext>
              </a:extLst>
            </p:cNvPr>
            <p:cNvSpPr txBox="1"/>
            <p:nvPr/>
          </p:nvSpPr>
          <p:spPr>
            <a:xfrm>
              <a:off x="2585429" y="5080522"/>
              <a:ext cx="14596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FFFF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Sunflower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="" xmlns:a16="http://schemas.microsoft.com/office/drawing/2014/main" id="{D837ADF1-740F-4BDA-8309-49574454EA52}"/>
                </a:ext>
              </a:extLst>
            </p:cNvPr>
            <p:cNvSpPr txBox="1"/>
            <p:nvPr/>
          </p:nvSpPr>
          <p:spPr>
            <a:xfrm>
              <a:off x="2266964" y="1554926"/>
              <a:ext cx="14588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Dandelion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="" xmlns:a16="http://schemas.microsoft.com/office/drawing/2014/main" id="{89E64FD7-8022-4292-B852-3A544CF3DF06}"/>
                </a:ext>
              </a:extLst>
            </p:cNvPr>
            <p:cNvSpPr txBox="1"/>
            <p:nvPr/>
          </p:nvSpPr>
          <p:spPr>
            <a:xfrm>
              <a:off x="5455319" y="3046782"/>
              <a:ext cx="12971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Dandelion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E92634A7-9418-441D-9662-34289E3193D2}"/>
              </a:ext>
            </a:extLst>
          </p:cNvPr>
          <p:cNvSpPr txBox="1"/>
          <p:nvPr/>
        </p:nvSpPr>
        <p:spPr>
          <a:xfrm>
            <a:off x="3932872" y="1548150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NG</a:t>
            </a:r>
          </a:p>
        </p:txBody>
      </p:sp>
    </p:spTree>
    <p:extLst>
      <p:ext uri="{BB962C8B-B14F-4D97-AF65-F5344CB8AC3E}">
        <p14:creationId xmlns:p14="http://schemas.microsoft.com/office/powerpoint/2010/main" val="11889145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898799"/>
            <a:ext cx="9132847" cy="53009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0" y="178245"/>
            <a:ext cx="7543800" cy="793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b="1" dirty="0">
                <a:solidFill>
                  <a:srgbClr val="0070C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Demo - </a:t>
            </a:r>
            <a:r>
              <a:rPr lang="en-US" sz="3600" b="1" dirty="0" err="1">
                <a:solidFill>
                  <a:srgbClr val="0070C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Mobilenet</a:t>
            </a:r>
            <a:endParaRPr lang="en-US" sz="3600" b="1" dirty="0">
              <a:solidFill>
                <a:srgbClr val="0070C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734" y="6494196"/>
            <a:ext cx="9141619" cy="36443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r"/>
            <a:r>
              <a:rPr lang="en-US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46</a:t>
            </a:r>
          </a:p>
        </p:txBody>
      </p:sp>
      <p:sp>
        <p:nvSpPr>
          <p:cNvPr id="9" name="Rectangle 8"/>
          <p:cNvSpPr/>
          <p:nvPr/>
        </p:nvSpPr>
        <p:spPr>
          <a:xfrm>
            <a:off x="4734" y="6427740"/>
            <a:ext cx="9132847" cy="53009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1153" y="943395"/>
            <a:ext cx="7657523" cy="4944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buFont typeface="Wingdings" pitchFamily="2" charset="2"/>
              <a:buChar char="Ø"/>
            </a:pPr>
            <a:r>
              <a:rPr lang="en-US" sz="24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Result – Dandelion</a:t>
            </a:r>
          </a:p>
        </p:txBody>
      </p:sp>
      <p:cxnSp>
        <p:nvCxnSpPr>
          <p:cNvPr id="15" name="Straight Connector 14"/>
          <p:cNvCxnSpPr>
            <a:cxnSpLocks/>
          </p:cNvCxnSpPr>
          <p:nvPr/>
        </p:nvCxnSpPr>
        <p:spPr>
          <a:xfrm>
            <a:off x="11153" y="1429498"/>
            <a:ext cx="914161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="" xmlns:a16="http://schemas.microsoft.com/office/drawing/2014/main" id="{8BFE115F-1F80-443C-A2D2-260865D1A0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770" y="1509615"/>
            <a:ext cx="8085926" cy="477155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E92634A7-9418-441D-9662-34289E3193D2}"/>
              </a:ext>
            </a:extLst>
          </p:cNvPr>
          <p:cNvSpPr txBox="1"/>
          <p:nvPr/>
        </p:nvSpPr>
        <p:spPr>
          <a:xfrm>
            <a:off x="4261260" y="1442946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OK</a:t>
            </a:r>
          </a:p>
        </p:txBody>
      </p:sp>
    </p:spTree>
    <p:extLst>
      <p:ext uri="{BB962C8B-B14F-4D97-AF65-F5344CB8AC3E}">
        <p14:creationId xmlns:p14="http://schemas.microsoft.com/office/powerpoint/2010/main" val="1659169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898799"/>
            <a:ext cx="9132847" cy="53009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0" y="178245"/>
            <a:ext cx="7543800" cy="793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b="1" dirty="0">
                <a:solidFill>
                  <a:srgbClr val="0070C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Demo - </a:t>
            </a:r>
            <a:r>
              <a:rPr lang="en-US" sz="3600" b="1" dirty="0" err="1">
                <a:solidFill>
                  <a:srgbClr val="0070C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Mobilenet</a:t>
            </a:r>
            <a:endParaRPr lang="en-US" sz="3600" b="1" dirty="0">
              <a:solidFill>
                <a:srgbClr val="0070C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734" y="6494196"/>
            <a:ext cx="9141619" cy="36443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r"/>
            <a:r>
              <a:rPr lang="en-US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47</a:t>
            </a:r>
          </a:p>
        </p:txBody>
      </p:sp>
      <p:sp>
        <p:nvSpPr>
          <p:cNvPr id="9" name="Rectangle 8"/>
          <p:cNvSpPr/>
          <p:nvPr/>
        </p:nvSpPr>
        <p:spPr>
          <a:xfrm>
            <a:off x="4734" y="6427740"/>
            <a:ext cx="9132847" cy="53009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1153" y="943395"/>
            <a:ext cx="7657523" cy="4944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buFont typeface="Wingdings" pitchFamily="2" charset="2"/>
              <a:buChar char="Ø"/>
            </a:pPr>
            <a:r>
              <a:rPr lang="en-US" sz="24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Result – Dandelion</a:t>
            </a:r>
          </a:p>
        </p:txBody>
      </p:sp>
      <p:cxnSp>
        <p:nvCxnSpPr>
          <p:cNvPr id="15" name="Straight Connector 14"/>
          <p:cNvCxnSpPr>
            <a:cxnSpLocks/>
          </p:cNvCxnSpPr>
          <p:nvPr/>
        </p:nvCxnSpPr>
        <p:spPr>
          <a:xfrm>
            <a:off x="11153" y="1429498"/>
            <a:ext cx="914161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3CDF67D4-1E19-4614-BB1C-317C20411C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600" y="1607956"/>
            <a:ext cx="2220463" cy="224648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42B6E53F-6952-480A-A8B2-5962C646FB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0091" y="1543174"/>
            <a:ext cx="2675495" cy="231444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2B3DAC3A-A716-4863-82F9-7012DE4C53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8253" y="4313638"/>
            <a:ext cx="1674479" cy="19855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462B6C20-8B1F-439A-87FF-F457D40604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2600" y="4397921"/>
            <a:ext cx="2675495" cy="161858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625CB4AB-6BD3-44AF-8CEF-208D326D189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84650" y="1569764"/>
            <a:ext cx="2349514" cy="235343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76E6D253-B1D9-4FDC-B506-4E317170C2F6}"/>
              </a:ext>
            </a:extLst>
          </p:cNvPr>
          <p:cNvSpPr txBox="1"/>
          <p:nvPr/>
        </p:nvSpPr>
        <p:spPr>
          <a:xfrm>
            <a:off x="1077945" y="3854440"/>
            <a:ext cx="1289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Sunflower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4B707280-C72D-4568-9B69-3F85B774E981}"/>
              </a:ext>
            </a:extLst>
          </p:cNvPr>
          <p:cNvSpPr txBox="1"/>
          <p:nvPr/>
        </p:nvSpPr>
        <p:spPr>
          <a:xfrm>
            <a:off x="3870554" y="3908017"/>
            <a:ext cx="1289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Sunflower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1A331DF0-005B-44F2-8D0A-BBF18C394074}"/>
              </a:ext>
            </a:extLst>
          </p:cNvPr>
          <p:cNvSpPr txBox="1"/>
          <p:nvPr/>
        </p:nvSpPr>
        <p:spPr>
          <a:xfrm>
            <a:off x="6663163" y="3964521"/>
            <a:ext cx="1289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Sunflower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7598ABAC-0344-420E-BD5E-1F1BBC479ED0}"/>
              </a:ext>
            </a:extLst>
          </p:cNvPr>
          <p:cNvSpPr txBox="1"/>
          <p:nvPr/>
        </p:nvSpPr>
        <p:spPr>
          <a:xfrm>
            <a:off x="1912831" y="6016505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Daisy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096AACDF-F64A-4565-8A6F-15E3365CC446}"/>
              </a:ext>
            </a:extLst>
          </p:cNvPr>
          <p:cNvSpPr txBox="1"/>
          <p:nvPr/>
        </p:nvSpPr>
        <p:spPr>
          <a:xfrm>
            <a:off x="5594023" y="5428502"/>
            <a:ext cx="643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Cats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E92634A7-9418-441D-9662-34289E3193D2}"/>
              </a:ext>
            </a:extLst>
          </p:cNvPr>
          <p:cNvSpPr txBox="1"/>
          <p:nvPr/>
        </p:nvSpPr>
        <p:spPr>
          <a:xfrm>
            <a:off x="4507338" y="1018846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NG</a:t>
            </a:r>
          </a:p>
        </p:txBody>
      </p:sp>
    </p:spTree>
    <p:extLst>
      <p:ext uri="{BB962C8B-B14F-4D97-AF65-F5344CB8AC3E}">
        <p14:creationId xmlns:p14="http://schemas.microsoft.com/office/powerpoint/2010/main" val="134420060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898799"/>
            <a:ext cx="9132847" cy="53009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0" y="178245"/>
            <a:ext cx="7543800" cy="793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b="1" dirty="0">
                <a:solidFill>
                  <a:srgbClr val="0070C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Demo - </a:t>
            </a:r>
            <a:r>
              <a:rPr lang="en-US" sz="3600" b="1" dirty="0" err="1">
                <a:solidFill>
                  <a:srgbClr val="0070C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Mobilenet</a:t>
            </a:r>
            <a:endParaRPr lang="en-US" sz="3600" b="1" dirty="0">
              <a:solidFill>
                <a:srgbClr val="0070C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734" y="6494196"/>
            <a:ext cx="9141619" cy="36443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r"/>
            <a:r>
              <a:rPr lang="en-US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48</a:t>
            </a:r>
          </a:p>
        </p:txBody>
      </p:sp>
      <p:sp>
        <p:nvSpPr>
          <p:cNvPr id="9" name="Rectangle 8"/>
          <p:cNvSpPr/>
          <p:nvPr/>
        </p:nvSpPr>
        <p:spPr>
          <a:xfrm>
            <a:off x="4734" y="6427740"/>
            <a:ext cx="9132847" cy="53009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1153" y="943395"/>
            <a:ext cx="7657523" cy="4944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buFont typeface="Wingdings" pitchFamily="2" charset="2"/>
              <a:buChar char="Ø"/>
            </a:pPr>
            <a:r>
              <a:rPr lang="en-US" sz="24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Result – Dogs</a:t>
            </a:r>
          </a:p>
        </p:txBody>
      </p:sp>
      <p:cxnSp>
        <p:nvCxnSpPr>
          <p:cNvPr id="15" name="Straight Connector 14"/>
          <p:cNvCxnSpPr>
            <a:cxnSpLocks/>
          </p:cNvCxnSpPr>
          <p:nvPr/>
        </p:nvCxnSpPr>
        <p:spPr>
          <a:xfrm>
            <a:off x="11153" y="1429498"/>
            <a:ext cx="914161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AAD40D18-E19A-4247-8E4F-AE3339330E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4658" y="1504507"/>
            <a:ext cx="6638925" cy="48482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E92634A7-9418-441D-9662-34289E3193D2}"/>
              </a:ext>
            </a:extLst>
          </p:cNvPr>
          <p:cNvSpPr txBox="1"/>
          <p:nvPr/>
        </p:nvSpPr>
        <p:spPr>
          <a:xfrm>
            <a:off x="4183232" y="1034013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OK</a:t>
            </a:r>
          </a:p>
        </p:txBody>
      </p:sp>
    </p:spTree>
    <p:extLst>
      <p:ext uri="{BB962C8B-B14F-4D97-AF65-F5344CB8AC3E}">
        <p14:creationId xmlns:p14="http://schemas.microsoft.com/office/powerpoint/2010/main" val="255706689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898799"/>
            <a:ext cx="9132847" cy="53009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0" y="178245"/>
            <a:ext cx="7543800" cy="793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b="1" dirty="0">
                <a:solidFill>
                  <a:srgbClr val="0070C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Demo - </a:t>
            </a:r>
            <a:r>
              <a:rPr lang="en-US" sz="3600" b="1" dirty="0" err="1">
                <a:solidFill>
                  <a:srgbClr val="0070C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Mobilenet</a:t>
            </a:r>
            <a:endParaRPr lang="en-US" sz="3600" b="1" dirty="0">
              <a:solidFill>
                <a:srgbClr val="0070C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734" y="6494196"/>
            <a:ext cx="9141619" cy="36443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r"/>
            <a:r>
              <a:rPr lang="en-US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49</a:t>
            </a:r>
          </a:p>
        </p:txBody>
      </p:sp>
      <p:sp>
        <p:nvSpPr>
          <p:cNvPr id="9" name="Rectangle 8"/>
          <p:cNvSpPr/>
          <p:nvPr/>
        </p:nvSpPr>
        <p:spPr>
          <a:xfrm>
            <a:off x="4734" y="6427740"/>
            <a:ext cx="9132847" cy="53009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1153" y="943395"/>
            <a:ext cx="7657523" cy="4944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buFont typeface="Wingdings" pitchFamily="2" charset="2"/>
              <a:buChar char="Ø"/>
            </a:pPr>
            <a:r>
              <a:rPr lang="en-US" sz="24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Result – Dogs</a:t>
            </a:r>
          </a:p>
        </p:txBody>
      </p:sp>
      <p:cxnSp>
        <p:nvCxnSpPr>
          <p:cNvPr id="15" name="Straight Connector 14"/>
          <p:cNvCxnSpPr>
            <a:cxnSpLocks/>
          </p:cNvCxnSpPr>
          <p:nvPr/>
        </p:nvCxnSpPr>
        <p:spPr>
          <a:xfrm>
            <a:off x="11153" y="1429498"/>
            <a:ext cx="914161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90C74E3F-F598-4B36-BB78-E1FF45660E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072" y="1474902"/>
            <a:ext cx="1574315" cy="206289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D5329FBC-00AD-4762-8397-13634DDD77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7387" y="1561058"/>
            <a:ext cx="2821828" cy="192644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F0D7B789-E839-44F4-8693-3890DCD84C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66423" y="1592837"/>
            <a:ext cx="1933575" cy="1828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796BCE8D-BFE7-4BCB-B16F-22710AF7FF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81135" y="1621877"/>
            <a:ext cx="2175081" cy="177579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C8275504-6C40-4CF1-B0A5-EB7CF7845D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412" y="3397668"/>
            <a:ext cx="3337435" cy="182041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5D4792F9-14F7-4F71-AEA1-1C1179A7E7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85984" y="3347998"/>
            <a:ext cx="2664524" cy="182041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56DA1884-1950-47ED-B728-D104D516B79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26838" y="5210611"/>
            <a:ext cx="3143250" cy="119062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="" xmlns:a16="http://schemas.microsoft.com/office/drawing/2014/main" id="{19A49670-ED64-4449-B035-8EB5A75D005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36530" y="3436912"/>
            <a:ext cx="2581275" cy="178117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1931BE48-0E90-4FC9-8893-42C1DB03E26F}"/>
              </a:ext>
            </a:extLst>
          </p:cNvPr>
          <p:cNvSpPr txBox="1"/>
          <p:nvPr/>
        </p:nvSpPr>
        <p:spPr>
          <a:xfrm>
            <a:off x="3518351" y="6019271"/>
            <a:ext cx="921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Horses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47AD6178-799F-4195-BBED-B44106E66BAE}"/>
              </a:ext>
            </a:extLst>
          </p:cNvPr>
          <p:cNvSpPr txBox="1"/>
          <p:nvPr/>
        </p:nvSpPr>
        <p:spPr>
          <a:xfrm>
            <a:off x="414439" y="5268915"/>
            <a:ext cx="643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Cats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B5769C7E-1402-421B-9171-67D0E2203974}"/>
              </a:ext>
            </a:extLst>
          </p:cNvPr>
          <p:cNvSpPr txBox="1"/>
          <p:nvPr/>
        </p:nvSpPr>
        <p:spPr>
          <a:xfrm>
            <a:off x="7638023" y="5268915"/>
            <a:ext cx="643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Cats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4BE781F7-7C74-406F-9BDB-320BFC1E9547}"/>
              </a:ext>
            </a:extLst>
          </p:cNvPr>
          <p:cNvSpPr txBox="1"/>
          <p:nvPr/>
        </p:nvSpPr>
        <p:spPr>
          <a:xfrm>
            <a:off x="8113091" y="2959221"/>
            <a:ext cx="643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Cats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4660AE1F-0AD5-438F-A6B1-4F85702D8D1D}"/>
              </a:ext>
            </a:extLst>
          </p:cNvPr>
          <p:cNvSpPr txBox="1"/>
          <p:nvPr/>
        </p:nvSpPr>
        <p:spPr>
          <a:xfrm>
            <a:off x="5213044" y="2969400"/>
            <a:ext cx="643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Cats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F61A159D-96F0-405E-B77A-E5690FAA43A8}"/>
              </a:ext>
            </a:extLst>
          </p:cNvPr>
          <p:cNvSpPr txBox="1"/>
          <p:nvPr/>
        </p:nvSpPr>
        <p:spPr>
          <a:xfrm>
            <a:off x="4457645" y="4406048"/>
            <a:ext cx="643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Cats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0B0F6680-CDCA-4F00-B51C-4EC1C80A4BB3}"/>
              </a:ext>
            </a:extLst>
          </p:cNvPr>
          <p:cNvSpPr txBox="1"/>
          <p:nvPr/>
        </p:nvSpPr>
        <p:spPr>
          <a:xfrm>
            <a:off x="3604847" y="2788418"/>
            <a:ext cx="643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Cats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0F71D6B3-398C-4566-A3DA-23FB9FE70C83}"/>
              </a:ext>
            </a:extLst>
          </p:cNvPr>
          <p:cNvSpPr txBox="1"/>
          <p:nvPr/>
        </p:nvSpPr>
        <p:spPr>
          <a:xfrm>
            <a:off x="1231909" y="3052305"/>
            <a:ext cx="643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Cats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E92634A7-9418-441D-9662-34289E3193D2}"/>
              </a:ext>
            </a:extLst>
          </p:cNvPr>
          <p:cNvSpPr txBox="1"/>
          <p:nvPr/>
        </p:nvSpPr>
        <p:spPr>
          <a:xfrm>
            <a:off x="4457645" y="1060166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NG</a:t>
            </a:r>
          </a:p>
        </p:txBody>
      </p:sp>
    </p:spTree>
    <p:extLst>
      <p:ext uri="{BB962C8B-B14F-4D97-AF65-F5344CB8AC3E}">
        <p14:creationId xmlns:p14="http://schemas.microsoft.com/office/powerpoint/2010/main" val="7230644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66" y="141010"/>
            <a:ext cx="7543800" cy="79334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600" b="1" dirty="0">
                <a:solidFill>
                  <a:srgbClr val="0070C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Trending Terms</a:t>
            </a:r>
          </a:p>
        </p:txBody>
      </p:sp>
      <p:sp>
        <p:nvSpPr>
          <p:cNvPr id="10" name="Rectangle 9"/>
          <p:cNvSpPr/>
          <p:nvPr/>
        </p:nvSpPr>
        <p:spPr>
          <a:xfrm>
            <a:off x="4734" y="6480749"/>
            <a:ext cx="9141619" cy="36443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r"/>
            <a:r>
              <a:rPr lang="en-US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734" y="6427740"/>
            <a:ext cx="9132847" cy="53009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1153" y="855325"/>
            <a:ext cx="9132847" cy="53009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/>
          <p:cNvCxnSpPr>
            <a:cxnSpLocks/>
          </p:cNvCxnSpPr>
          <p:nvPr/>
        </p:nvCxnSpPr>
        <p:spPr>
          <a:xfrm>
            <a:off x="6766" y="1361753"/>
            <a:ext cx="914161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53009" y="816462"/>
            <a:ext cx="4518991" cy="549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40000"/>
              </a:lnSpc>
              <a:spcBef>
                <a:spcPts val="300"/>
              </a:spcBef>
              <a:spcAft>
                <a:spcPts val="300"/>
              </a:spcAft>
              <a:buFont typeface="Wingdings" pitchFamily="2" charset="2"/>
              <a:buChar char="Ø"/>
            </a:pPr>
            <a:r>
              <a:rPr lang="en-US" sz="24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Artificial Intelligence - AI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9428" y="4635004"/>
            <a:ext cx="908457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→ AI is the intelligence represented by any artificial system. The system will simulate the intellectual activity processes of human, including the process of learning, reasoning and error correction.</a:t>
            </a:r>
          </a:p>
          <a:p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→ AI relates to the behavior, learning and smart adaptability of machines in general and computers in particular.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="" xmlns:a16="http://schemas.microsoft.com/office/drawing/2014/main" id="{161CD845-5D3F-4FF3-BFC9-2574029AE49C}"/>
              </a:ext>
            </a:extLst>
          </p:cNvPr>
          <p:cNvGrpSpPr/>
          <p:nvPr/>
        </p:nvGrpSpPr>
        <p:grpSpPr>
          <a:xfrm>
            <a:off x="3231156" y="1511766"/>
            <a:ext cx="3101896" cy="1654081"/>
            <a:chOff x="4050848" y="1426395"/>
            <a:chExt cx="3723663" cy="2095409"/>
          </a:xfrm>
        </p:grpSpPr>
        <p:pic>
          <p:nvPicPr>
            <p:cNvPr id="20" name="Picture 19">
              <a:extLst>
                <a:ext uri="{FF2B5EF4-FFF2-40B4-BE49-F238E27FC236}">
                  <a16:creationId xmlns="" xmlns:a16="http://schemas.microsoft.com/office/drawing/2014/main" id="{193A31CF-18DC-4972-B05B-75B4D9BDC5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62141" y="1426395"/>
              <a:ext cx="2720030" cy="1694445"/>
            </a:xfrm>
            <a:prstGeom prst="rect">
              <a:avLst/>
            </a:prstGeom>
            <a:noFill/>
          </p:spPr>
        </p:pic>
        <p:sp>
          <p:nvSpPr>
            <p:cNvPr id="21" name="TextBox 20">
              <a:extLst>
                <a:ext uri="{FF2B5EF4-FFF2-40B4-BE49-F238E27FC236}">
                  <a16:creationId xmlns="" xmlns:a16="http://schemas.microsoft.com/office/drawing/2014/main" id="{F2EAFF6A-2A57-418A-B5B0-37DEABE3E689}"/>
                </a:ext>
              </a:extLst>
            </p:cNvPr>
            <p:cNvSpPr txBox="1"/>
            <p:nvPr/>
          </p:nvSpPr>
          <p:spPr>
            <a:xfrm>
              <a:off x="4050848" y="3053930"/>
              <a:ext cx="3723663" cy="4678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Chaniaka</a:t>
              </a:r>
              <a:r>
                <a:rPr lang="en-US" dirty="0">
                  <a:latin typeface="Segoe UI" panose="020B0502040204020203" pitchFamily="34" charset="0"/>
                  <a:cs typeface="Segoe UI" panose="020B0502040204020203" pitchFamily="34" charset="0"/>
                </a:rPr>
                <a:t>  &amp; </a:t>
              </a:r>
              <a:r>
                <a:rPr lang="en-US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McDemott</a:t>
              </a:r>
              <a:endParaRPr lang="en-US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="" xmlns:a16="http://schemas.microsoft.com/office/drawing/2014/main" id="{A307ECE2-44B7-412B-86CD-4ABD7B8830CD}"/>
              </a:ext>
            </a:extLst>
          </p:cNvPr>
          <p:cNvGrpSpPr/>
          <p:nvPr/>
        </p:nvGrpSpPr>
        <p:grpSpPr>
          <a:xfrm>
            <a:off x="83036" y="1520273"/>
            <a:ext cx="2771774" cy="2674005"/>
            <a:chOff x="349131" y="1337687"/>
            <a:chExt cx="3988904" cy="4172630"/>
          </a:xfrm>
        </p:grpSpPr>
        <p:grpSp>
          <p:nvGrpSpPr>
            <p:cNvPr id="9" name="Group 8">
              <a:extLst>
                <a:ext uri="{FF2B5EF4-FFF2-40B4-BE49-F238E27FC236}">
                  <a16:creationId xmlns="" xmlns:a16="http://schemas.microsoft.com/office/drawing/2014/main" id="{54A19EE8-3C32-4E18-966C-A08DF50D4BD5}"/>
                </a:ext>
              </a:extLst>
            </p:cNvPr>
            <p:cNvGrpSpPr/>
            <p:nvPr/>
          </p:nvGrpSpPr>
          <p:grpSpPr>
            <a:xfrm>
              <a:off x="349131" y="1337687"/>
              <a:ext cx="3988904" cy="4172630"/>
              <a:chOff x="2941983" y="1323617"/>
              <a:chExt cx="3988904" cy="4172630"/>
            </a:xfrm>
          </p:grpSpPr>
          <p:pic>
            <p:nvPicPr>
              <p:cNvPr id="14" name="Picture 13" descr="C:\Users\ASUS\AppData\Local\Microsoft\Windows\INetCache\Content.MSO\5C869B8D.tmp">
                <a:extLst>
                  <a:ext uri="{FF2B5EF4-FFF2-40B4-BE49-F238E27FC236}">
                    <a16:creationId xmlns="" xmlns:a16="http://schemas.microsoft.com/office/drawing/2014/main" id="{B0C4D66F-A431-41A0-96E9-7AC1F7C7EE73}"/>
                  </a:ext>
                </a:extLst>
              </p:cNvPr>
              <p:cNvPicPr/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41983" y="1323617"/>
                <a:ext cx="3988904" cy="417263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" name="Picture 3">
                <a:extLst>
                  <a:ext uri="{FF2B5EF4-FFF2-40B4-BE49-F238E27FC236}">
                    <a16:creationId xmlns="" xmlns:a16="http://schemas.microsoft.com/office/drawing/2014/main" id="{C7D4C45A-4E2D-4E66-BD22-A3BF086E53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07660" y="1651144"/>
                <a:ext cx="3292945" cy="2152458"/>
              </a:xfrm>
              <a:prstGeom prst="rect">
                <a:avLst/>
              </a:prstGeom>
            </p:spPr>
          </p:pic>
          <p:pic>
            <p:nvPicPr>
              <p:cNvPr id="18" name="Picture 17">
                <a:extLst>
                  <a:ext uri="{FF2B5EF4-FFF2-40B4-BE49-F238E27FC236}">
                    <a16:creationId xmlns="" xmlns:a16="http://schemas.microsoft.com/office/drawing/2014/main" id="{8D0F133B-5646-4785-8EAE-F198CBC5AFD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001466" y="1700385"/>
                <a:ext cx="1816238" cy="1996972"/>
              </a:xfrm>
              <a:prstGeom prst="rect">
                <a:avLst/>
              </a:prstGeom>
            </p:spPr>
          </p:pic>
        </p:grpSp>
        <p:sp>
          <p:nvSpPr>
            <p:cNvPr id="23" name="TextBox 22">
              <a:extLst>
                <a:ext uri="{FF2B5EF4-FFF2-40B4-BE49-F238E27FC236}">
                  <a16:creationId xmlns="" xmlns:a16="http://schemas.microsoft.com/office/drawing/2014/main" id="{28A1B203-DE17-4359-8D2D-6BEEFE97B532}"/>
                </a:ext>
              </a:extLst>
            </p:cNvPr>
            <p:cNvSpPr txBox="1"/>
            <p:nvPr/>
          </p:nvSpPr>
          <p:spPr>
            <a:xfrm>
              <a:off x="714807" y="3292926"/>
              <a:ext cx="2694831" cy="5763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Haugeland</a:t>
              </a:r>
              <a:endParaRPr lang="en-US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="" xmlns:a16="http://schemas.microsoft.com/office/drawing/2014/main" id="{B1EDAB9C-9DB4-49FD-848C-101EDC217756}"/>
              </a:ext>
            </a:extLst>
          </p:cNvPr>
          <p:cNvGrpSpPr/>
          <p:nvPr/>
        </p:nvGrpSpPr>
        <p:grpSpPr>
          <a:xfrm>
            <a:off x="6384551" y="1511766"/>
            <a:ext cx="2517674" cy="1681930"/>
            <a:chOff x="5807086" y="1430107"/>
            <a:chExt cx="2517674" cy="1681930"/>
          </a:xfrm>
        </p:grpSpPr>
        <p:pic>
          <p:nvPicPr>
            <p:cNvPr id="26" name="Picture 25">
              <a:extLst>
                <a:ext uri="{FF2B5EF4-FFF2-40B4-BE49-F238E27FC236}">
                  <a16:creationId xmlns="" xmlns:a16="http://schemas.microsoft.com/office/drawing/2014/main" id="{9344D793-AEEF-48A9-B945-71CCC801318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807086" y="1430107"/>
              <a:ext cx="2517674" cy="138518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="" xmlns:a16="http://schemas.microsoft.com/office/drawing/2014/main" id="{512CEFAA-4290-461E-831F-CA4063E5EEE6}"/>
                </a:ext>
              </a:extLst>
            </p:cNvPr>
            <p:cNvSpPr txBox="1"/>
            <p:nvPr/>
          </p:nvSpPr>
          <p:spPr>
            <a:xfrm flipH="1">
              <a:off x="6233182" y="2742705"/>
              <a:ext cx="18000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Segoe UI" panose="020B0502040204020203" pitchFamily="34" charset="0"/>
                  <a:cs typeface="Segoe UI" panose="020B0502040204020203" pitchFamily="34" charset="0"/>
                </a:rPr>
                <a:t>Rich and Knight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="" xmlns:a16="http://schemas.microsoft.com/office/drawing/2014/main" id="{5DCB4841-11C6-4A2B-AD93-E1FEAB82F440}"/>
              </a:ext>
            </a:extLst>
          </p:cNvPr>
          <p:cNvGrpSpPr/>
          <p:nvPr/>
        </p:nvGrpSpPr>
        <p:grpSpPr>
          <a:xfrm>
            <a:off x="6384551" y="3124385"/>
            <a:ext cx="2517674" cy="1320634"/>
            <a:chOff x="1169467" y="4270515"/>
            <a:chExt cx="2854584" cy="1741198"/>
          </a:xfrm>
        </p:grpSpPr>
        <p:pic>
          <p:nvPicPr>
            <p:cNvPr id="30" name="Picture 29">
              <a:extLst>
                <a:ext uri="{FF2B5EF4-FFF2-40B4-BE49-F238E27FC236}">
                  <a16:creationId xmlns="" xmlns:a16="http://schemas.microsoft.com/office/drawing/2014/main" id="{CCC20223-124D-4A4D-A9F5-EA13FBF5A32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169467" y="4270515"/>
              <a:ext cx="2854584" cy="1741198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="" xmlns:a16="http://schemas.microsoft.com/office/drawing/2014/main" id="{F96D16D4-7A32-4DE2-BAE0-157C16455A0F}"/>
                </a:ext>
              </a:extLst>
            </p:cNvPr>
            <p:cNvSpPr txBox="1"/>
            <p:nvPr/>
          </p:nvSpPr>
          <p:spPr>
            <a:xfrm>
              <a:off x="2635864" y="5332890"/>
              <a:ext cx="1163354" cy="4869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Winston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="" xmlns:a16="http://schemas.microsoft.com/office/drawing/2014/main" id="{920BE725-1DE1-4DDA-915A-C92AF0EFAA5A}"/>
              </a:ext>
            </a:extLst>
          </p:cNvPr>
          <p:cNvGrpSpPr/>
          <p:nvPr/>
        </p:nvGrpSpPr>
        <p:grpSpPr>
          <a:xfrm>
            <a:off x="3413961" y="3171073"/>
            <a:ext cx="2426609" cy="1256237"/>
            <a:chOff x="6164678" y="3831459"/>
            <a:chExt cx="2936094" cy="1485900"/>
          </a:xfrm>
        </p:grpSpPr>
        <p:pic>
          <p:nvPicPr>
            <p:cNvPr id="32" name="Picture 31">
              <a:extLst>
                <a:ext uri="{FF2B5EF4-FFF2-40B4-BE49-F238E27FC236}">
                  <a16:creationId xmlns="" xmlns:a16="http://schemas.microsoft.com/office/drawing/2014/main" id="{AAE26575-C670-4662-9F79-9F71ADC1AD7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164678" y="3831459"/>
              <a:ext cx="2771775" cy="1485900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="" xmlns:a16="http://schemas.microsoft.com/office/drawing/2014/main" id="{A1CBCA04-601A-4C32-9A41-1A637880DE37}"/>
                </a:ext>
              </a:extLst>
            </p:cNvPr>
            <p:cNvSpPr txBox="1"/>
            <p:nvPr/>
          </p:nvSpPr>
          <p:spPr>
            <a:xfrm>
              <a:off x="7806376" y="3831459"/>
              <a:ext cx="1294396" cy="4368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Nilsson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8035596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898799"/>
            <a:ext cx="9132847" cy="53009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0" y="178245"/>
            <a:ext cx="7543800" cy="793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b="1" dirty="0">
                <a:solidFill>
                  <a:srgbClr val="0070C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Demo - </a:t>
            </a:r>
            <a:r>
              <a:rPr lang="en-US" sz="3600" b="1" dirty="0" err="1">
                <a:solidFill>
                  <a:srgbClr val="0070C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Mobilenet</a:t>
            </a:r>
            <a:endParaRPr lang="en-US" sz="3600" b="1" dirty="0">
              <a:solidFill>
                <a:srgbClr val="0070C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734" y="6494196"/>
            <a:ext cx="9141619" cy="36443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r"/>
            <a:r>
              <a:rPr lang="en-US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50</a:t>
            </a:r>
          </a:p>
        </p:txBody>
      </p:sp>
      <p:sp>
        <p:nvSpPr>
          <p:cNvPr id="9" name="Rectangle 8"/>
          <p:cNvSpPr/>
          <p:nvPr/>
        </p:nvSpPr>
        <p:spPr>
          <a:xfrm>
            <a:off x="4734" y="6427740"/>
            <a:ext cx="9132847" cy="53009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1153" y="943395"/>
            <a:ext cx="7657523" cy="4944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buFont typeface="Wingdings" pitchFamily="2" charset="2"/>
              <a:buChar char="Ø"/>
            </a:pPr>
            <a:r>
              <a:rPr lang="en-US" sz="24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Result – Horses</a:t>
            </a:r>
          </a:p>
        </p:txBody>
      </p:sp>
      <p:cxnSp>
        <p:nvCxnSpPr>
          <p:cNvPr id="15" name="Straight Connector 14"/>
          <p:cNvCxnSpPr>
            <a:cxnSpLocks/>
          </p:cNvCxnSpPr>
          <p:nvPr/>
        </p:nvCxnSpPr>
        <p:spPr>
          <a:xfrm>
            <a:off x="11153" y="1429498"/>
            <a:ext cx="914161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="" xmlns:a16="http://schemas.microsoft.com/office/drawing/2014/main" id="{158097C3-E3A4-4796-8A8E-D23782B108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349" y="1562942"/>
            <a:ext cx="7657523" cy="479781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E92634A7-9418-441D-9662-34289E3193D2}"/>
              </a:ext>
            </a:extLst>
          </p:cNvPr>
          <p:cNvSpPr txBox="1"/>
          <p:nvPr/>
        </p:nvSpPr>
        <p:spPr>
          <a:xfrm>
            <a:off x="4566423" y="1528444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OK</a:t>
            </a:r>
          </a:p>
        </p:txBody>
      </p:sp>
    </p:spTree>
    <p:extLst>
      <p:ext uri="{BB962C8B-B14F-4D97-AF65-F5344CB8AC3E}">
        <p14:creationId xmlns:p14="http://schemas.microsoft.com/office/powerpoint/2010/main" val="279442106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898799"/>
            <a:ext cx="9132847" cy="53009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0" y="178245"/>
            <a:ext cx="7543800" cy="793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b="1" dirty="0">
                <a:solidFill>
                  <a:srgbClr val="0070C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Demo - </a:t>
            </a:r>
            <a:r>
              <a:rPr lang="en-US" sz="3600" b="1" dirty="0" err="1">
                <a:solidFill>
                  <a:srgbClr val="0070C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Mobilenet</a:t>
            </a:r>
            <a:endParaRPr lang="en-US" sz="3600" b="1" dirty="0">
              <a:solidFill>
                <a:srgbClr val="0070C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734" y="6494196"/>
            <a:ext cx="9141619" cy="36443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r"/>
            <a:r>
              <a:rPr lang="en-US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51</a:t>
            </a:r>
          </a:p>
        </p:txBody>
      </p:sp>
      <p:sp>
        <p:nvSpPr>
          <p:cNvPr id="9" name="Rectangle 8"/>
          <p:cNvSpPr/>
          <p:nvPr/>
        </p:nvSpPr>
        <p:spPr>
          <a:xfrm>
            <a:off x="4734" y="6427740"/>
            <a:ext cx="9132847" cy="53009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1153" y="948053"/>
            <a:ext cx="7657523" cy="4944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buFont typeface="Wingdings" pitchFamily="2" charset="2"/>
              <a:buChar char="Ø"/>
            </a:pPr>
            <a:r>
              <a:rPr lang="en-US" sz="24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Result – Horses</a:t>
            </a:r>
          </a:p>
        </p:txBody>
      </p:sp>
      <p:cxnSp>
        <p:nvCxnSpPr>
          <p:cNvPr id="15" name="Straight Connector 14"/>
          <p:cNvCxnSpPr>
            <a:cxnSpLocks/>
          </p:cNvCxnSpPr>
          <p:nvPr/>
        </p:nvCxnSpPr>
        <p:spPr>
          <a:xfrm>
            <a:off x="11153" y="1429498"/>
            <a:ext cx="914161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3" y="1442946"/>
            <a:ext cx="8951615" cy="467544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E92634A7-9418-441D-9662-34289E3193D2}"/>
              </a:ext>
            </a:extLst>
          </p:cNvPr>
          <p:cNvSpPr txBox="1"/>
          <p:nvPr/>
        </p:nvSpPr>
        <p:spPr>
          <a:xfrm>
            <a:off x="3956045" y="1043554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NG</a:t>
            </a:r>
          </a:p>
        </p:txBody>
      </p:sp>
    </p:spTree>
    <p:extLst>
      <p:ext uri="{BB962C8B-B14F-4D97-AF65-F5344CB8AC3E}">
        <p14:creationId xmlns:p14="http://schemas.microsoft.com/office/powerpoint/2010/main" val="240862728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898799"/>
            <a:ext cx="9132847" cy="53009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0" y="178245"/>
            <a:ext cx="7543800" cy="793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b="1" dirty="0">
                <a:solidFill>
                  <a:srgbClr val="0070C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Demo - </a:t>
            </a:r>
            <a:r>
              <a:rPr lang="en-US" sz="3600" b="1" dirty="0" err="1">
                <a:solidFill>
                  <a:srgbClr val="0070C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Mobilenet</a:t>
            </a:r>
            <a:endParaRPr lang="en-US" sz="3600" b="1" dirty="0">
              <a:solidFill>
                <a:srgbClr val="0070C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734" y="6494196"/>
            <a:ext cx="9141619" cy="36443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r"/>
            <a:r>
              <a:rPr lang="en-US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52</a:t>
            </a:r>
          </a:p>
        </p:txBody>
      </p:sp>
      <p:sp>
        <p:nvSpPr>
          <p:cNvPr id="9" name="Rectangle 8"/>
          <p:cNvSpPr/>
          <p:nvPr/>
        </p:nvSpPr>
        <p:spPr>
          <a:xfrm>
            <a:off x="4734" y="6427740"/>
            <a:ext cx="9132847" cy="53009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1153" y="948053"/>
            <a:ext cx="7657523" cy="4944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buFont typeface="Wingdings" pitchFamily="2" charset="2"/>
              <a:buChar char="Ø"/>
            </a:pPr>
            <a:r>
              <a:rPr lang="en-US" sz="24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Result – Rose</a:t>
            </a:r>
          </a:p>
        </p:txBody>
      </p:sp>
      <p:cxnSp>
        <p:nvCxnSpPr>
          <p:cNvPr id="15" name="Straight Connector 14"/>
          <p:cNvCxnSpPr>
            <a:cxnSpLocks/>
          </p:cNvCxnSpPr>
          <p:nvPr/>
        </p:nvCxnSpPr>
        <p:spPr>
          <a:xfrm>
            <a:off x="11153" y="1429498"/>
            <a:ext cx="914161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E92634A7-9418-441D-9662-34289E3193D2}"/>
              </a:ext>
            </a:extLst>
          </p:cNvPr>
          <p:cNvSpPr txBox="1"/>
          <p:nvPr/>
        </p:nvSpPr>
        <p:spPr>
          <a:xfrm>
            <a:off x="4312186" y="1060166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OK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648" y="1504633"/>
            <a:ext cx="7956628" cy="4827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52901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898799"/>
            <a:ext cx="9132847" cy="53009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0" y="178245"/>
            <a:ext cx="7543800" cy="793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b="1" dirty="0">
                <a:solidFill>
                  <a:srgbClr val="0070C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Demo - </a:t>
            </a:r>
            <a:r>
              <a:rPr lang="en-US" sz="3600" b="1" dirty="0" err="1">
                <a:solidFill>
                  <a:srgbClr val="0070C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Mobilenet</a:t>
            </a:r>
            <a:endParaRPr lang="en-US" sz="3600" b="1" dirty="0">
              <a:solidFill>
                <a:srgbClr val="0070C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734" y="6494196"/>
            <a:ext cx="9141619" cy="36443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r"/>
            <a:r>
              <a:rPr lang="en-US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53</a:t>
            </a:r>
          </a:p>
        </p:txBody>
      </p:sp>
      <p:sp>
        <p:nvSpPr>
          <p:cNvPr id="9" name="Rectangle 8"/>
          <p:cNvSpPr/>
          <p:nvPr/>
        </p:nvSpPr>
        <p:spPr>
          <a:xfrm>
            <a:off x="4734" y="6427740"/>
            <a:ext cx="9132847" cy="53009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1153" y="906863"/>
            <a:ext cx="7657523" cy="53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buFont typeface="Wingdings" pitchFamily="2" charset="2"/>
              <a:buChar char="Ø"/>
            </a:pPr>
            <a:r>
              <a:rPr lang="en-US" sz="24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Result – Rose</a:t>
            </a:r>
          </a:p>
        </p:txBody>
      </p:sp>
      <p:cxnSp>
        <p:nvCxnSpPr>
          <p:cNvPr id="15" name="Straight Connector 14"/>
          <p:cNvCxnSpPr>
            <a:cxnSpLocks/>
          </p:cNvCxnSpPr>
          <p:nvPr/>
        </p:nvCxnSpPr>
        <p:spPr>
          <a:xfrm>
            <a:off x="11153" y="1429498"/>
            <a:ext cx="914161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22" y="1474959"/>
            <a:ext cx="2886300" cy="133075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5014" y="1480086"/>
            <a:ext cx="1968147" cy="133892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329" y="3216223"/>
            <a:ext cx="1299834" cy="167121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76496" y="3223052"/>
            <a:ext cx="1659077" cy="168149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22472" y="3223551"/>
            <a:ext cx="1240715" cy="165655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48882" y="3216223"/>
            <a:ext cx="1671216" cy="16712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01477" y="5025485"/>
            <a:ext cx="2386344" cy="127719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18862" y="1453699"/>
            <a:ext cx="1326425" cy="141485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87821" y="3223052"/>
            <a:ext cx="2311957" cy="165139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262274" y="1484244"/>
            <a:ext cx="2167475" cy="134646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E92634A7-9418-441D-9662-34289E3193D2}"/>
              </a:ext>
            </a:extLst>
          </p:cNvPr>
          <p:cNvSpPr txBox="1"/>
          <p:nvPr/>
        </p:nvSpPr>
        <p:spPr>
          <a:xfrm>
            <a:off x="4541392" y="1042399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NG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47AD6178-799F-4195-BBED-B44106E66BAE}"/>
              </a:ext>
            </a:extLst>
          </p:cNvPr>
          <p:cNvSpPr txBox="1"/>
          <p:nvPr/>
        </p:nvSpPr>
        <p:spPr>
          <a:xfrm>
            <a:off x="3180738" y="4864480"/>
            <a:ext cx="6562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Segoe UI" panose="020B0502040204020203" pitchFamily="34" charset="0"/>
                <a:cs typeface="Segoe UI" panose="020B0502040204020203" pitchFamily="34" charset="0"/>
              </a:rPr>
              <a:t>Tulip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47AD6178-799F-4195-BBED-B44106E66BAE}"/>
              </a:ext>
            </a:extLst>
          </p:cNvPr>
          <p:cNvSpPr txBox="1"/>
          <p:nvPr/>
        </p:nvSpPr>
        <p:spPr>
          <a:xfrm>
            <a:off x="109329" y="4841867"/>
            <a:ext cx="11641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Segoe UI" panose="020B0502040204020203" pitchFamily="34" charset="0"/>
                <a:cs typeface="Segoe UI" panose="020B0502040204020203" pitchFamily="34" charset="0"/>
              </a:rPr>
              <a:t>Sunflower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47AD6178-799F-4195-BBED-B44106E66BAE}"/>
              </a:ext>
            </a:extLst>
          </p:cNvPr>
          <p:cNvSpPr txBox="1"/>
          <p:nvPr/>
        </p:nvSpPr>
        <p:spPr>
          <a:xfrm>
            <a:off x="764595" y="2782928"/>
            <a:ext cx="8399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Segoe UI" panose="020B0502040204020203" pitchFamily="34" charset="0"/>
                <a:cs typeface="Segoe UI" panose="020B0502040204020203" pitchFamily="34" charset="0"/>
              </a:rPr>
              <a:t>Horses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47AD6178-799F-4195-BBED-B44106E66BAE}"/>
              </a:ext>
            </a:extLst>
          </p:cNvPr>
          <p:cNvSpPr txBox="1"/>
          <p:nvPr/>
        </p:nvSpPr>
        <p:spPr>
          <a:xfrm>
            <a:off x="1700610" y="4856208"/>
            <a:ext cx="7040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Segoe UI" panose="020B0502040204020203" pitchFamily="34" charset="0"/>
                <a:cs typeface="Segoe UI" panose="020B0502040204020203" pitchFamily="34" charset="0"/>
              </a:rPr>
              <a:t>Daisy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47AD6178-799F-4195-BBED-B44106E66BAE}"/>
              </a:ext>
            </a:extLst>
          </p:cNvPr>
          <p:cNvSpPr txBox="1"/>
          <p:nvPr/>
        </p:nvSpPr>
        <p:spPr>
          <a:xfrm>
            <a:off x="4842629" y="4695203"/>
            <a:ext cx="6767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Segoe UI" panose="020B0502040204020203" pitchFamily="34" charset="0"/>
                <a:cs typeface="Segoe UI" panose="020B0502040204020203" pitchFamily="34" charset="0"/>
              </a:rPr>
              <a:t>Dogs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47AD6178-799F-4195-BBED-B44106E66BAE}"/>
              </a:ext>
            </a:extLst>
          </p:cNvPr>
          <p:cNvSpPr txBox="1"/>
          <p:nvPr/>
        </p:nvSpPr>
        <p:spPr>
          <a:xfrm>
            <a:off x="4416037" y="5863012"/>
            <a:ext cx="6562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Tulip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47AD6178-799F-4195-BBED-B44106E66BAE}"/>
              </a:ext>
            </a:extLst>
          </p:cNvPr>
          <p:cNvSpPr txBox="1"/>
          <p:nvPr/>
        </p:nvSpPr>
        <p:spPr>
          <a:xfrm>
            <a:off x="7573051" y="2594578"/>
            <a:ext cx="6562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Segoe UI" panose="020B0502040204020203" pitchFamily="34" charset="0"/>
                <a:cs typeface="Segoe UI" panose="020B0502040204020203" pitchFamily="34" charset="0"/>
              </a:rPr>
              <a:t>Tulip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47AD6178-799F-4195-BBED-B44106E66BAE}"/>
              </a:ext>
            </a:extLst>
          </p:cNvPr>
          <p:cNvSpPr txBox="1"/>
          <p:nvPr/>
        </p:nvSpPr>
        <p:spPr>
          <a:xfrm>
            <a:off x="5412553" y="2752271"/>
            <a:ext cx="6562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Segoe UI" panose="020B0502040204020203" pitchFamily="34" charset="0"/>
                <a:cs typeface="Segoe UI" panose="020B0502040204020203" pitchFamily="34" charset="0"/>
              </a:rPr>
              <a:t>Tulip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47AD6178-799F-4195-BBED-B44106E66BAE}"/>
              </a:ext>
            </a:extLst>
          </p:cNvPr>
          <p:cNvSpPr txBox="1"/>
          <p:nvPr/>
        </p:nvSpPr>
        <p:spPr>
          <a:xfrm>
            <a:off x="7190727" y="4830230"/>
            <a:ext cx="6562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Segoe UI" panose="020B0502040204020203" pitchFamily="34" charset="0"/>
                <a:cs typeface="Segoe UI" panose="020B0502040204020203" pitchFamily="34" charset="0"/>
              </a:rPr>
              <a:t>Tulip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47AD6178-799F-4195-BBED-B44106E66BAE}"/>
              </a:ext>
            </a:extLst>
          </p:cNvPr>
          <p:cNvSpPr txBox="1"/>
          <p:nvPr/>
        </p:nvSpPr>
        <p:spPr>
          <a:xfrm>
            <a:off x="3293936" y="2805714"/>
            <a:ext cx="6562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Segoe UI" panose="020B0502040204020203" pitchFamily="34" charset="0"/>
                <a:cs typeface="Segoe UI" panose="020B0502040204020203" pitchFamily="34" charset="0"/>
              </a:rPr>
              <a:t>Tulip</a:t>
            </a:r>
          </a:p>
        </p:txBody>
      </p:sp>
    </p:spTree>
    <p:extLst>
      <p:ext uri="{BB962C8B-B14F-4D97-AF65-F5344CB8AC3E}">
        <p14:creationId xmlns:p14="http://schemas.microsoft.com/office/powerpoint/2010/main" val="250184385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898799"/>
            <a:ext cx="9132847" cy="53009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0" y="178245"/>
            <a:ext cx="7543800" cy="793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b="1" dirty="0">
                <a:solidFill>
                  <a:srgbClr val="0070C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Demo - </a:t>
            </a:r>
            <a:r>
              <a:rPr lang="en-US" sz="3600" b="1" dirty="0" err="1">
                <a:solidFill>
                  <a:srgbClr val="0070C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Mobilenet</a:t>
            </a:r>
            <a:endParaRPr lang="en-US" sz="3600" b="1" dirty="0">
              <a:solidFill>
                <a:srgbClr val="0070C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734" y="6494196"/>
            <a:ext cx="9141619" cy="36443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r"/>
            <a:r>
              <a:rPr lang="en-US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54</a:t>
            </a:r>
          </a:p>
        </p:txBody>
      </p:sp>
      <p:sp>
        <p:nvSpPr>
          <p:cNvPr id="9" name="Rectangle 8"/>
          <p:cNvSpPr/>
          <p:nvPr/>
        </p:nvSpPr>
        <p:spPr>
          <a:xfrm>
            <a:off x="4734" y="6427740"/>
            <a:ext cx="9132847" cy="53009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1153" y="948053"/>
            <a:ext cx="7657523" cy="4944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buFont typeface="Wingdings" pitchFamily="2" charset="2"/>
              <a:buChar char="Ø"/>
            </a:pPr>
            <a:r>
              <a:rPr lang="en-US" sz="24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Result – Sunflower</a:t>
            </a:r>
          </a:p>
        </p:txBody>
      </p:sp>
      <p:cxnSp>
        <p:nvCxnSpPr>
          <p:cNvPr id="15" name="Straight Connector 14"/>
          <p:cNvCxnSpPr>
            <a:cxnSpLocks/>
          </p:cNvCxnSpPr>
          <p:nvPr/>
        </p:nvCxnSpPr>
        <p:spPr>
          <a:xfrm>
            <a:off x="11153" y="1429498"/>
            <a:ext cx="914161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E92634A7-9418-441D-9662-34289E3193D2}"/>
              </a:ext>
            </a:extLst>
          </p:cNvPr>
          <p:cNvSpPr txBox="1"/>
          <p:nvPr/>
        </p:nvSpPr>
        <p:spPr>
          <a:xfrm>
            <a:off x="4430367" y="1060166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OK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3" y="3270421"/>
            <a:ext cx="1590727" cy="162671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6257" y="1587829"/>
            <a:ext cx="7176590" cy="4428676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 flipH="1">
            <a:off x="1601880" y="4366054"/>
            <a:ext cx="1849774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749241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898799"/>
            <a:ext cx="9132847" cy="53009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0" y="178245"/>
            <a:ext cx="7543800" cy="793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b="1" dirty="0">
                <a:solidFill>
                  <a:srgbClr val="0070C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Demo - </a:t>
            </a:r>
            <a:r>
              <a:rPr lang="en-US" sz="3600" b="1" dirty="0" err="1">
                <a:solidFill>
                  <a:srgbClr val="0070C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Mobilenet</a:t>
            </a:r>
            <a:endParaRPr lang="en-US" sz="3600" b="1" dirty="0">
              <a:solidFill>
                <a:srgbClr val="0070C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734" y="6494196"/>
            <a:ext cx="9141619" cy="36443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r"/>
            <a:r>
              <a:rPr lang="en-US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55</a:t>
            </a:r>
          </a:p>
        </p:txBody>
      </p:sp>
      <p:sp>
        <p:nvSpPr>
          <p:cNvPr id="9" name="Rectangle 8"/>
          <p:cNvSpPr/>
          <p:nvPr/>
        </p:nvSpPr>
        <p:spPr>
          <a:xfrm>
            <a:off x="4734" y="6427740"/>
            <a:ext cx="9132847" cy="53009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1153" y="948053"/>
            <a:ext cx="7657523" cy="4944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buFont typeface="Wingdings" pitchFamily="2" charset="2"/>
              <a:buChar char="Ø"/>
            </a:pPr>
            <a:r>
              <a:rPr lang="en-US" sz="24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Result – Sunflower</a:t>
            </a:r>
          </a:p>
        </p:txBody>
      </p:sp>
      <p:cxnSp>
        <p:nvCxnSpPr>
          <p:cNvPr id="15" name="Straight Connector 14"/>
          <p:cNvCxnSpPr>
            <a:cxnSpLocks/>
          </p:cNvCxnSpPr>
          <p:nvPr/>
        </p:nvCxnSpPr>
        <p:spPr>
          <a:xfrm>
            <a:off x="11153" y="1429498"/>
            <a:ext cx="914161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E92634A7-9418-441D-9662-34289E3193D2}"/>
              </a:ext>
            </a:extLst>
          </p:cNvPr>
          <p:cNvSpPr txBox="1"/>
          <p:nvPr/>
        </p:nvSpPr>
        <p:spPr>
          <a:xfrm>
            <a:off x="4541392" y="1042399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NG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180" y="1785639"/>
            <a:ext cx="1105414" cy="156406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1353" y="1592069"/>
            <a:ext cx="1604962" cy="227171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56405" y="1592069"/>
            <a:ext cx="1622010" cy="180676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31729" y="1797182"/>
            <a:ext cx="2603157" cy="145158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6726" y="4037212"/>
            <a:ext cx="2466975" cy="18669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29815" y="4058087"/>
            <a:ext cx="2476500" cy="180022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78178" y="4080071"/>
            <a:ext cx="2590800" cy="176212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47AD6178-799F-4195-BBED-B44106E66BAE}"/>
              </a:ext>
            </a:extLst>
          </p:cNvPr>
          <p:cNvSpPr txBox="1"/>
          <p:nvPr/>
        </p:nvSpPr>
        <p:spPr>
          <a:xfrm>
            <a:off x="7978180" y="3150105"/>
            <a:ext cx="6562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Segoe UI" panose="020B0502040204020203" pitchFamily="34" charset="0"/>
                <a:cs typeface="Segoe UI" panose="020B0502040204020203" pitchFamily="34" charset="0"/>
              </a:rPr>
              <a:t>Tulip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47AD6178-799F-4195-BBED-B44106E66BAE}"/>
              </a:ext>
            </a:extLst>
          </p:cNvPr>
          <p:cNvSpPr txBox="1"/>
          <p:nvPr/>
        </p:nvSpPr>
        <p:spPr>
          <a:xfrm>
            <a:off x="4983721" y="3361110"/>
            <a:ext cx="11705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Segoe UI" panose="020B0502040204020203" pitchFamily="34" charset="0"/>
                <a:cs typeface="Segoe UI" panose="020B0502040204020203" pitchFamily="34" charset="0"/>
              </a:rPr>
              <a:t>Dandelion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47AD6178-799F-4195-BBED-B44106E66BAE}"/>
              </a:ext>
            </a:extLst>
          </p:cNvPr>
          <p:cNvSpPr txBox="1"/>
          <p:nvPr/>
        </p:nvSpPr>
        <p:spPr>
          <a:xfrm>
            <a:off x="2448052" y="3320814"/>
            <a:ext cx="7040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Segoe UI" panose="020B0502040204020203" pitchFamily="34" charset="0"/>
                <a:cs typeface="Segoe UI" panose="020B0502040204020203" pitchFamily="34" charset="0"/>
              </a:rPr>
              <a:t>Daisy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47AD6178-799F-4195-BBED-B44106E66BAE}"/>
              </a:ext>
            </a:extLst>
          </p:cNvPr>
          <p:cNvSpPr txBox="1"/>
          <p:nvPr/>
        </p:nvSpPr>
        <p:spPr>
          <a:xfrm>
            <a:off x="699555" y="5943402"/>
            <a:ext cx="6562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Segoe UI" panose="020B0502040204020203" pitchFamily="34" charset="0"/>
                <a:cs typeface="Segoe UI" panose="020B0502040204020203" pitchFamily="34" charset="0"/>
              </a:rPr>
              <a:t>Tulip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47AD6178-799F-4195-BBED-B44106E66BAE}"/>
              </a:ext>
            </a:extLst>
          </p:cNvPr>
          <p:cNvSpPr txBox="1"/>
          <p:nvPr/>
        </p:nvSpPr>
        <p:spPr>
          <a:xfrm>
            <a:off x="6921788" y="5920005"/>
            <a:ext cx="6562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Segoe UI" panose="020B0502040204020203" pitchFamily="34" charset="0"/>
                <a:cs typeface="Segoe UI" panose="020B0502040204020203" pitchFamily="34" charset="0"/>
              </a:rPr>
              <a:t>Tulip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47AD6178-799F-4195-BBED-B44106E66BAE}"/>
              </a:ext>
            </a:extLst>
          </p:cNvPr>
          <p:cNvSpPr txBox="1"/>
          <p:nvPr/>
        </p:nvSpPr>
        <p:spPr>
          <a:xfrm>
            <a:off x="3636336" y="5920005"/>
            <a:ext cx="11705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Segoe UI" panose="020B0502040204020203" pitchFamily="34" charset="0"/>
                <a:cs typeface="Segoe UI" panose="020B0502040204020203" pitchFamily="34" charset="0"/>
              </a:rPr>
              <a:t>Dandelion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47AD6178-799F-4195-BBED-B44106E66BAE}"/>
              </a:ext>
            </a:extLst>
          </p:cNvPr>
          <p:cNvSpPr txBox="1"/>
          <p:nvPr/>
        </p:nvSpPr>
        <p:spPr>
          <a:xfrm>
            <a:off x="298180" y="3340459"/>
            <a:ext cx="5934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Segoe UI" panose="020B0502040204020203" pitchFamily="34" charset="0"/>
                <a:cs typeface="Segoe UI" panose="020B0502040204020203" pitchFamily="34" charset="0"/>
              </a:rPr>
              <a:t>Cats</a:t>
            </a:r>
          </a:p>
        </p:txBody>
      </p:sp>
    </p:spTree>
    <p:extLst>
      <p:ext uri="{BB962C8B-B14F-4D97-AF65-F5344CB8AC3E}">
        <p14:creationId xmlns:p14="http://schemas.microsoft.com/office/powerpoint/2010/main" val="384786833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Elbow Connector 16"/>
          <p:cNvCxnSpPr/>
          <p:nvPr/>
        </p:nvCxnSpPr>
        <p:spPr>
          <a:xfrm>
            <a:off x="2961519" y="5914689"/>
            <a:ext cx="4237437" cy="370872"/>
          </a:xfrm>
          <a:prstGeom prst="bentConnector3">
            <a:avLst>
              <a:gd name="adj1" fmla="val 426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0" y="898799"/>
            <a:ext cx="9132847" cy="53009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0" y="178245"/>
            <a:ext cx="7543800" cy="793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b="1" dirty="0">
                <a:solidFill>
                  <a:srgbClr val="0070C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Demo - </a:t>
            </a:r>
            <a:r>
              <a:rPr lang="en-US" sz="3600" b="1" dirty="0" err="1">
                <a:solidFill>
                  <a:srgbClr val="0070C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Mobilenet</a:t>
            </a:r>
            <a:endParaRPr lang="en-US" sz="3600" b="1" dirty="0">
              <a:solidFill>
                <a:srgbClr val="0070C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734" y="6494196"/>
            <a:ext cx="9141619" cy="36443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r"/>
            <a:r>
              <a:rPr lang="en-US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56</a:t>
            </a:r>
          </a:p>
        </p:txBody>
      </p:sp>
      <p:sp>
        <p:nvSpPr>
          <p:cNvPr id="9" name="Rectangle 8"/>
          <p:cNvSpPr/>
          <p:nvPr/>
        </p:nvSpPr>
        <p:spPr>
          <a:xfrm>
            <a:off x="4734" y="6427740"/>
            <a:ext cx="9132847" cy="53009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1153" y="939815"/>
            <a:ext cx="7657523" cy="53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buFont typeface="Wingdings" pitchFamily="2" charset="2"/>
              <a:buChar char="Ø"/>
            </a:pPr>
            <a:r>
              <a:rPr lang="en-US" sz="24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Result – Tulip</a:t>
            </a:r>
          </a:p>
        </p:txBody>
      </p:sp>
      <p:cxnSp>
        <p:nvCxnSpPr>
          <p:cNvPr id="15" name="Straight Connector 14"/>
          <p:cNvCxnSpPr>
            <a:cxnSpLocks/>
          </p:cNvCxnSpPr>
          <p:nvPr/>
        </p:nvCxnSpPr>
        <p:spPr>
          <a:xfrm>
            <a:off x="11153" y="1429498"/>
            <a:ext cx="914161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E92634A7-9418-441D-9662-34289E3193D2}"/>
              </a:ext>
            </a:extLst>
          </p:cNvPr>
          <p:cNvSpPr txBox="1"/>
          <p:nvPr/>
        </p:nvSpPr>
        <p:spPr>
          <a:xfrm>
            <a:off x="4430367" y="1060166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OK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1746" y="5136430"/>
            <a:ext cx="1871597" cy="124546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0363" y="3255772"/>
            <a:ext cx="1948166" cy="143273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89" y="1654786"/>
            <a:ext cx="7058025" cy="4381500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>
          <a:xfrm>
            <a:off x="5786792" y="3845536"/>
            <a:ext cx="1193571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939090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898799"/>
            <a:ext cx="9132847" cy="53009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0" y="178245"/>
            <a:ext cx="7543800" cy="793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b="1" dirty="0">
                <a:solidFill>
                  <a:srgbClr val="0070C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Demo - </a:t>
            </a:r>
            <a:r>
              <a:rPr lang="en-US" sz="3600" b="1" dirty="0" err="1">
                <a:solidFill>
                  <a:srgbClr val="0070C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Mobilenet</a:t>
            </a:r>
            <a:endParaRPr lang="en-US" sz="3600" b="1" dirty="0">
              <a:solidFill>
                <a:srgbClr val="0070C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734" y="6494196"/>
            <a:ext cx="9141619" cy="36443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r"/>
            <a:r>
              <a:rPr lang="en-US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57</a:t>
            </a:r>
          </a:p>
        </p:txBody>
      </p:sp>
      <p:sp>
        <p:nvSpPr>
          <p:cNvPr id="9" name="Rectangle 8"/>
          <p:cNvSpPr/>
          <p:nvPr/>
        </p:nvSpPr>
        <p:spPr>
          <a:xfrm>
            <a:off x="4734" y="6427740"/>
            <a:ext cx="9132847" cy="53009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1153" y="931577"/>
            <a:ext cx="7657523" cy="53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buFont typeface="Wingdings" pitchFamily="2" charset="2"/>
              <a:buChar char="Ø"/>
            </a:pPr>
            <a:r>
              <a:rPr lang="en-US" sz="24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Result – Tulip</a:t>
            </a:r>
          </a:p>
        </p:txBody>
      </p:sp>
      <p:cxnSp>
        <p:nvCxnSpPr>
          <p:cNvPr id="15" name="Straight Connector 14"/>
          <p:cNvCxnSpPr>
            <a:cxnSpLocks/>
          </p:cNvCxnSpPr>
          <p:nvPr/>
        </p:nvCxnSpPr>
        <p:spPr>
          <a:xfrm>
            <a:off x="11153" y="1429498"/>
            <a:ext cx="914161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E92634A7-9418-441D-9662-34289E3193D2}"/>
              </a:ext>
            </a:extLst>
          </p:cNvPr>
          <p:cNvSpPr txBox="1"/>
          <p:nvPr/>
        </p:nvSpPr>
        <p:spPr>
          <a:xfrm>
            <a:off x="4541392" y="1042399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NG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465" y="1534303"/>
            <a:ext cx="2838627" cy="213206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8505" y="3962348"/>
            <a:ext cx="3905736" cy="212857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1183" y="3962348"/>
            <a:ext cx="3110996" cy="212857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82691" y="1575401"/>
            <a:ext cx="2912446" cy="210042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15120" y="1565886"/>
            <a:ext cx="2052543" cy="208871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47AD6178-799F-4195-BBED-B44106E66BAE}"/>
              </a:ext>
            </a:extLst>
          </p:cNvPr>
          <p:cNvSpPr txBox="1"/>
          <p:nvPr/>
        </p:nvSpPr>
        <p:spPr>
          <a:xfrm>
            <a:off x="7815847" y="1737912"/>
            <a:ext cx="6395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Rose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47AD6178-799F-4195-BBED-B44106E66BAE}"/>
              </a:ext>
            </a:extLst>
          </p:cNvPr>
          <p:cNvSpPr txBox="1"/>
          <p:nvPr/>
        </p:nvSpPr>
        <p:spPr>
          <a:xfrm>
            <a:off x="3515120" y="3257914"/>
            <a:ext cx="6395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FFFF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Rose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47AD6178-799F-4195-BBED-B44106E66BAE}"/>
              </a:ext>
            </a:extLst>
          </p:cNvPr>
          <p:cNvSpPr txBox="1"/>
          <p:nvPr/>
        </p:nvSpPr>
        <p:spPr>
          <a:xfrm>
            <a:off x="1241179" y="3543899"/>
            <a:ext cx="7040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Segoe UI" panose="020B0502040204020203" pitchFamily="34" charset="0"/>
                <a:cs typeface="Segoe UI" panose="020B0502040204020203" pitchFamily="34" charset="0"/>
              </a:rPr>
              <a:t>Daisy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47AD6178-799F-4195-BBED-B44106E66BAE}"/>
              </a:ext>
            </a:extLst>
          </p:cNvPr>
          <p:cNvSpPr txBox="1"/>
          <p:nvPr/>
        </p:nvSpPr>
        <p:spPr>
          <a:xfrm>
            <a:off x="1176739" y="5722772"/>
            <a:ext cx="6767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Segoe UI" panose="020B0502040204020203" pitchFamily="34" charset="0"/>
                <a:cs typeface="Segoe UI" panose="020B0502040204020203" pitchFamily="34" charset="0"/>
              </a:rPr>
              <a:t>Dogs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47AD6178-799F-4195-BBED-B44106E66BAE}"/>
              </a:ext>
            </a:extLst>
          </p:cNvPr>
          <p:cNvSpPr txBox="1"/>
          <p:nvPr/>
        </p:nvSpPr>
        <p:spPr>
          <a:xfrm>
            <a:off x="4806849" y="4120402"/>
            <a:ext cx="11641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Segoe UI" panose="020B0502040204020203" pitchFamily="34" charset="0"/>
                <a:cs typeface="Segoe UI" panose="020B0502040204020203" pitchFamily="34" charset="0"/>
              </a:rPr>
              <a:t>Sunflower</a:t>
            </a:r>
          </a:p>
        </p:txBody>
      </p:sp>
    </p:spTree>
    <p:extLst>
      <p:ext uri="{BB962C8B-B14F-4D97-AF65-F5344CB8AC3E}">
        <p14:creationId xmlns:p14="http://schemas.microsoft.com/office/powerpoint/2010/main" val="42598066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55160"/>
            <a:ext cx="8229600" cy="762000"/>
          </a:xfrm>
        </p:spPr>
        <p:txBody>
          <a:bodyPr/>
          <a:lstStyle/>
          <a:p>
            <a:pPr algn="l"/>
            <a:r>
              <a:rPr lang="en-US" b="1" dirty="0">
                <a:solidFill>
                  <a:srgbClr val="0070C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Reference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734" y="6494196"/>
            <a:ext cx="9141619" cy="36443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r"/>
            <a:r>
              <a:rPr lang="en-US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58</a:t>
            </a:r>
          </a:p>
        </p:txBody>
      </p:sp>
      <p:sp>
        <p:nvSpPr>
          <p:cNvPr id="18" name="Rectangle 17"/>
          <p:cNvSpPr/>
          <p:nvPr/>
        </p:nvSpPr>
        <p:spPr>
          <a:xfrm>
            <a:off x="4734" y="6427740"/>
            <a:ext cx="9132847" cy="53009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-3762" y="995932"/>
            <a:ext cx="9132847" cy="53009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45537" y="1207939"/>
            <a:ext cx="8910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[1] </a:t>
            </a:r>
            <a:r>
              <a:rPr lang="en-US" sz="1200" b="1" dirty="0"/>
              <a:t>Bishop</a:t>
            </a:r>
            <a:r>
              <a:rPr lang="en-US" sz="1200" dirty="0"/>
              <a:t>, </a:t>
            </a:r>
            <a:r>
              <a:rPr lang="en-US" sz="1200" b="1" dirty="0" smtClean="0"/>
              <a:t>Christopher</a:t>
            </a:r>
            <a:r>
              <a:rPr lang="en-US" sz="1200" dirty="0" smtClean="0"/>
              <a:t>, Pattern </a:t>
            </a:r>
            <a:r>
              <a:rPr lang="en-US" sz="1200" dirty="0"/>
              <a:t>Recognition and Machine </a:t>
            </a:r>
            <a:r>
              <a:rPr lang="en-US" sz="1200" dirty="0" smtClean="0"/>
              <a:t>Learning </a:t>
            </a:r>
            <a:r>
              <a:rPr lang="en-US" sz="1200" dirty="0" smtClean="0">
                <a:latin typeface="Segoe UI" panose="020B0502040204020203" pitchFamily="34" charset="0"/>
                <a:cs typeface="Segoe UI" panose="020B0502040204020203" pitchFamily="34" charset="0"/>
              </a:rPr>
              <a:t>. In Information Science and Statistics </a:t>
            </a:r>
            <a:r>
              <a:rPr lang="en-US" sz="1200" dirty="0" smtClean="0"/>
              <a:t>series</a:t>
            </a:r>
            <a:r>
              <a:rPr lang="en-US" sz="1200" dirty="0" smtClean="0"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1200" dirty="0"/>
              <a:t>Springer-</a:t>
            </a:r>
            <a:r>
              <a:rPr lang="en-US" sz="1200" dirty="0" err="1"/>
              <a:t>Verlag</a:t>
            </a:r>
            <a:r>
              <a:rPr lang="en-US" sz="1200" dirty="0"/>
              <a:t> New </a:t>
            </a:r>
            <a:r>
              <a:rPr lang="en-US" sz="1200" dirty="0" err="1" smtClean="0"/>
              <a:t>Yor</a:t>
            </a:r>
            <a:r>
              <a:rPr lang="en-US" sz="1200" dirty="0" smtClean="0"/>
              <a:t>, </a:t>
            </a:r>
            <a:r>
              <a:rPr lang="en-US" sz="1200" dirty="0"/>
              <a:t>1613-9011</a:t>
            </a:r>
            <a:r>
              <a:rPr lang="en-US" sz="1200" dirty="0" smtClean="0">
                <a:latin typeface="Segoe UI" panose="020B0502040204020203" pitchFamily="34" charset="0"/>
                <a:cs typeface="Segoe UI" panose="020B0502040204020203" pitchFamily="34" charset="0"/>
              </a:rPr>
              <a:t>, 2006.</a:t>
            </a:r>
            <a:r>
              <a:rPr lang="en-US" sz="1200" noProof="1" smtClean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endParaRPr lang="en-US" sz="1200" noProof="1">
              <a:solidFill>
                <a:prstClr val="black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5537" y="1690102"/>
            <a:ext cx="88404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200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  <a:hlinkClick r:id="rId2"/>
              </a:rPr>
              <a:t>https://www.phamduytung.com/blog/2019-04-02-deep-learning-view/#ixzz5nItNdRgH</a:t>
            </a:r>
            <a:endParaRPr lang="en-US" sz="1200" dirty="0">
              <a:solidFill>
                <a:prstClr val="black"/>
              </a:solidFill>
              <a:latin typeface="Segoe UI" panose="020B0502040204020203" pitchFamily="34" charset="0"/>
              <a:cs typeface="Segoe UI" panose="020B0502040204020203" pitchFamily="34" charset="0"/>
              <a:sym typeface="Wingdings" panose="05000000000000000000" pitchFamily="2" charset="2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5537" y="1938526"/>
            <a:ext cx="62574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200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  <a:hlinkClick r:id="rId3"/>
              </a:rPr>
              <a:t>https://www.phamduytung.com/blog/2019-04-19-deep-learning-view/</a:t>
            </a:r>
            <a:endParaRPr lang="en-US" sz="1200" dirty="0">
              <a:solidFill>
                <a:prstClr val="black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5537" y="2215525"/>
            <a:ext cx="20749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200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  <a:hlinkClick r:id="rId4"/>
              </a:rPr>
              <a:t>https://www.tensorflow.org/</a:t>
            </a:r>
            <a:endParaRPr lang="en-US" sz="1200" dirty="0">
              <a:solidFill>
                <a:prstClr val="black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5537" y="2445747"/>
            <a:ext cx="1255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200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  <a:hlinkClick r:id="rId5"/>
              </a:rPr>
              <a:t>https</a:t>
            </a:r>
            <a:r>
              <a:rPr lang="en-US" sz="1200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  <a:hlinkClick r:id="rId5"/>
              </a:rPr>
              <a:t>://keras.io/</a:t>
            </a:r>
            <a:endParaRPr lang="en-US" sz="1200" dirty="0">
              <a:solidFill>
                <a:prstClr val="black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5537" y="2686008"/>
            <a:ext cx="86124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200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  <a:hlinkClick r:id="rId6"/>
              </a:rPr>
              <a:t>https://machinelearningmastery.com/transfer-learning-for-deep-learning/</a:t>
            </a:r>
            <a:endParaRPr lang="en-US" sz="1200" dirty="0">
              <a:solidFill>
                <a:prstClr val="black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542086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2015478"/>
              </p:ext>
            </p:extLst>
          </p:nvPr>
        </p:nvGraphicFramePr>
        <p:xfrm>
          <a:off x="11156" y="22304"/>
          <a:ext cx="9132849" cy="1133223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48869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869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488697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488697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488697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488697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488697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488697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  <a:gridCol w="488697">
                  <a:extLst>
                    <a:ext uri="{9D8B030D-6E8A-4147-A177-3AD203B41FA5}">
                      <a16:colId xmlns="" xmlns:a16="http://schemas.microsoft.com/office/drawing/2014/main" val="20008"/>
                    </a:ext>
                  </a:extLst>
                </a:gridCol>
                <a:gridCol w="4734576">
                  <a:extLst>
                    <a:ext uri="{9D8B030D-6E8A-4147-A177-3AD203B41FA5}">
                      <a16:colId xmlns="" xmlns:a16="http://schemas.microsoft.com/office/drawing/2014/main" val="20009"/>
                    </a:ext>
                  </a:extLst>
                </a:gridCol>
              </a:tblGrid>
              <a:tr h="377741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D1A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>
                        <a:alpha val="8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6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4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22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7741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7741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3" name="Rectangle 12"/>
          <p:cNvSpPr/>
          <p:nvPr/>
        </p:nvSpPr>
        <p:spPr>
          <a:xfrm>
            <a:off x="-6389" y="6506818"/>
            <a:ext cx="9150393" cy="36443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r"/>
            <a:endParaRPr lang="en-US">
              <a:solidFill>
                <a:srgbClr val="FF0000"/>
              </a:solidFill>
            </a:endParaRP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1981198" y="443946"/>
            <a:ext cx="5334000" cy="7910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800" b="1" dirty="0">
                <a:latin typeface="Segoe UI" panose="020B0502040204020203" pitchFamily="34" charset="0"/>
                <a:cs typeface="Segoe UI" panose="020B0502040204020203" pitchFamily="34" charset="0"/>
              </a:rPr>
              <a:t>ISB Vietnam Corporation</a:t>
            </a:r>
          </a:p>
          <a:p>
            <a:pPr>
              <a:lnSpc>
                <a:spcPct val="100000"/>
              </a:lnSpc>
            </a:pPr>
            <a:r>
              <a:rPr lang="en-US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Section 1</a:t>
            </a:r>
            <a:r>
              <a:rPr lang="en-US" sz="2800" b="1" dirty="0">
                <a:latin typeface="Segoe UI" panose="020B0502040204020203" pitchFamily="34" charset="0"/>
                <a:cs typeface="Segoe UI" panose="020B0502040204020203" pitchFamily="34" charset="0"/>
              </a:rPr>
              <a:t> - </a:t>
            </a:r>
            <a:r>
              <a:rPr lang="en-US" sz="2800" b="1" noProof="1">
                <a:latin typeface="Segoe UI" panose="020B0502040204020203" pitchFamily="34" charset="0"/>
                <a:cs typeface="Segoe UI" panose="020B0502040204020203" pitchFamily="34" charset="0"/>
              </a:rPr>
              <a:t>Section 2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772334" y="1770745"/>
            <a:ext cx="14702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Hang Dang</a:t>
            </a:r>
          </a:p>
        </p:txBody>
      </p:sp>
      <p:sp>
        <p:nvSpPr>
          <p:cNvPr id="22" name="Rectangle 21"/>
          <p:cNvSpPr/>
          <p:nvPr/>
        </p:nvSpPr>
        <p:spPr>
          <a:xfrm>
            <a:off x="2384" y="6440557"/>
            <a:ext cx="9132847" cy="53009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2"/>
          <p:cNvSpPr/>
          <p:nvPr/>
        </p:nvSpPr>
        <p:spPr>
          <a:xfrm>
            <a:off x="105374" y="2777105"/>
            <a:ext cx="8918717" cy="1591173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6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sz="30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Thank you for your attention!</a:t>
            </a:r>
          </a:p>
          <a:p>
            <a:pPr algn="ctr">
              <a:lnSpc>
                <a:spcPct val="150000"/>
              </a:lnSpc>
            </a:pPr>
            <a:r>
              <a:rPr lang="en-US" sz="30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Ask &amp; Answer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160342" y="6471238"/>
            <a:ext cx="29993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mailto: dthang@vn.isb.co.jp</a:t>
            </a:r>
          </a:p>
        </p:txBody>
      </p:sp>
      <p:pic>
        <p:nvPicPr>
          <p:cNvPr id="2050" name="Picture 2" descr="Káº¿t quáº£ hÃ¬nh áº£nh cho cÃºi Äáº§u cáº£m Æ¡n icon">
            <a:extLst>
              <a:ext uri="{FF2B5EF4-FFF2-40B4-BE49-F238E27FC236}">
                <a16:creationId xmlns="" xmlns:a16="http://schemas.microsoft.com/office/drawing/2014/main" id="{BAFD917B-3EEC-41E3-AFFB-17FF6168FE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245" y="413249"/>
            <a:ext cx="1971675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7962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66" y="141010"/>
            <a:ext cx="7543800" cy="79334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600" b="1" dirty="0">
                <a:solidFill>
                  <a:srgbClr val="0070C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Trending Terms</a:t>
            </a:r>
          </a:p>
        </p:txBody>
      </p:sp>
      <p:sp>
        <p:nvSpPr>
          <p:cNvPr id="10" name="Rectangle 9"/>
          <p:cNvSpPr/>
          <p:nvPr/>
        </p:nvSpPr>
        <p:spPr>
          <a:xfrm>
            <a:off x="4734" y="6480749"/>
            <a:ext cx="9141619" cy="36443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r"/>
            <a:r>
              <a:rPr lang="en-US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734" y="6427740"/>
            <a:ext cx="9132847" cy="53009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1153" y="855325"/>
            <a:ext cx="9132847" cy="53009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/>
          <p:cNvCxnSpPr>
            <a:cxnSpLocks/>
          </p:cNvCxnSpPr>
          <p:nvPr/>
        </p:nvCxnSpPr>
        <p:spPr>
          <a:xfrm>
            <a:off x="6766" y="1361753"/>
            <a:ext cx="914161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53009" y="816462"/>
            <a:ext cx="3860387" cy="5522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40000"/>
              </a:lnSpc>
              <a:spcBef>
                <a:spcPts val="300"/>
              </a:spcBef>
              <a:spcAft>
                <a:spcPts val="300"/>
              </a:spcAft>
              <a:buFont typeface="Wingdings" pitchFamily="2" charset="2"/>
              <a:buChar char="Ø"/>
            </a:pPr>
            <a:r>
              <a:rPr lang="en-US" sz="24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Big Data</a:t>
            </a:r>
          </a:p>
        </p:txBody>
      </p:sp>
      <p:pic>
        <p:nvPicPr>
          <p:cNvPr id="30" name="Picture 29"/>
          <p:cNvPicPr/>
          <p:nvPr/>
        </p:nvPicPr>
        <p:blipFill>
          <a:blip r:embed="rId3"/>
          <a:stretch>
            <a:fillRect/>
          </a:stretch>
        </p:blipFill>
        <p:spPr>
          <a:xfrm>
            <a:off x="4251061" y="2597445"/>
            <a:ext cx="4886520" cy="3750782"/>
          </a:xfrm>
          <a:prstGeom prst="rect">
            <a:avLst/>
          </a:prstGeom>
        </p:spPr>
      </p:pic>
      <p:grpSp>
        <p:nvGrpSpPr>
          <p:cNvPr id="21" name="Group 20"/>
          <p:cNvGrpSpPr/>
          <p:nvPr/>
        </p:nvGrpSpPr>
        <p:grpSpPr>
          <a:xfrm>
            <a:off x="4519494" y="1441267"/>
            <a:ext cx="4349654" cy="2600625"/>
            <a:chOff x="4801006" y="2235157"/>
            <a:chExt cx="4336575" cy="2705812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01006" y="2235157"/>
              <a:ext cx="4336575" cy="2465807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235894" y="4677613"/>
              <a:ext cx="3466797" cy="263356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4B742410-D2BF-47FA-948C-F16B6286EA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384716"/>
            <a:ext cx="4349654" cy="5039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276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66" y="141010"/>
            <a:ext cx="7543800" cy="79334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600" b="1" dirty="0">
                <a:solidFill>
                  <a:srgbClr val="0070C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Artificial Neural Network - ANN</a:t>
            </a:r>
          </a:p>
        </p:txBody>
      </p:sp>
      <p:sp>
        <p:nvSpPr>
          <p:cNvPr id="10" name="Rectangle 9"/>
          <p:cNvSpPr/>
          <p:nvPr/>
        </p:nvSpPr>
        <p:spPr>
          <a:xfrm>
            <a:off x="4734" y="6480749"/>
            <a:ext cx="9141619" cy="36443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r"/>
            <a:r>
              <a:rPr lang="en-US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60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734" y="6427740"/>
            <a:ext cx="9132847" cy="53009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1153" y="855325"/>
            <a:ext cx="9132847" cy="53009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/>
          <p:cNvCxnSpPr>
            <a:cxnSpLocks/>
          </p:cNvCxnSpPr>
          <p:nvPr/>
        </p:nvCxnSpPr>
        <p:spPr>
          <a:xfrm>
            <a:off x="6766" y="1361753"/>
            <a:ext cx="914161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53009" y="816462"/>
            <a:ext cx="5598148" cy="549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40000"/>
              </a:lnSpc>
              <a:spcBef>
                <a:spcPts val="300"/>
              </a:spcBef>
              <a:spcAft>
                <a:spcPts val="300"/>
              </a:spcAft>
              <a:buFont typeface="Wingdings" pitchFamily="2" charset="2"/>
              <a:buChar char="Ø"/>
            </a:pPr>
            <a:r>
              <a:rPr lang="en-US" sz="24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Activation function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46583C4F-5AA9-4BB2-AB5E-5166B7FBC7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833" y="1530062"/>
            <a:ext cx="7712765" cy="356744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35369C07-A8DD-428C-9645-185A73C303A2}"/>
              </a:ext>
            </a:extLst>
          </p:cNvPr>
          <p:cNvSpPr txBox="1"/>
          <p:nvPr/>
        </p:nvSpPr>
        <p:spPr>
          <a:xfrm>
            <a:off x="589936" y="5815674"/>
            <a:ext cx="37832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Step and Sign is hard limiter functions.</a:t>
            </a:r>
          </a:p>
        </p:txBody>
      </p:sp>
    </p:spTree>
    <p:extLst>
      <p:ext uri="{BB962C8B-B14F-4D97-AF65-F5344CB8AC3E}">
        <p14:creationId xmlns:p14="http://schemas.microsoft.com/office/powerpoint/2010/main" val="66839036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66" y="141010"/>
            <a:ext cx="7543800" cy="79334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600" b="1" dirty="0">
                <a:solidFill>
                  <a:srgbClr val="0070C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Artificial Neural Network - ANN</a:t>
            </a:r>
          </a:p>
        </p:txBody>
      </p:sp>
      <p:sp>
        <p:nvSpPr>
          <p:cNvPr id="10" name="Rectangle 9"/>
          <p:cNvSpPr/>
          <p:nvPr/>
        </p:nvSpPr>
        <p:spPr>
          <a:xfrm>
            <a:off x="4734" y="6480749"/>
            <a:ext cx="9141619" cy="36443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r"/>
            <a:r>
              <a:rPr lang="en-US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61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734" y="6427740"/>
            <a:ext cx="9132847" cy="53009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1153" y="855325"/>
            <a:ext cx="9132847" cy="53009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/>
          <p:cNvCxnSpPr>
            <a:cxnSpLocks/>
          </p:cNvCxnSpPr>
          <p:nvPr/>
        </p:nvCxnSpPr>
        <p:spPr>
          <a:xfrm>
            <a:off x="6766" y="1361753"/>
            <a:ext cx="914161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53009" y="832938"/>
            <a:ext cx="5598148" cy="549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40000"/>
              </a:lnSpc>
              <a:spcBef>
                <a:spcPts val="300"/>
              </a:spcBef>
              <a:spcAft>
                <a:spcPts val="300"/>
              </a:spcAft>
              <a:buFont typeface="Wingdings" pitchFamily="2" charset="2"/>
              <a:buChar char="Ø"/>
            </a:pPr>
            <a:r>
              <a:rPr lang="en-US" sz="24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Perceptron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72079382-E496-4E68-AD32-90380B1011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94" y="1923611"/>
            <a:ext cx="3240364" cy="31908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AC394A4E-A02A-4C1F-86B4-9887B72EE9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3495" y="2017424"/>
            <a:ext cx="2988159" cy="28849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691244E0-A170-47A5-8E44-6BDAE2A0DA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71654" y="1810647"/>
            <a:ext cx="2934881" cy="2831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48125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66" y="141010"/>
            <a:ext cx="7543800" cy="79334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600" b="1" dirty="0">
                <a:solidFill>
                  <a:srgbClr val="0070C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Artificial Neural Network - ANN</a:t>
            </a:r>
          </a:p>
        </p:txBody>
      </p:sp>
      <p:sp>
        <p:nvSpPr>
          <p:cNvPr id="10" name="Rectangle 9"/>
          <p:cNvSpPr/>
          <p:nvPr/>
        </p:nvSpPr>
        <p:spPr>
          <a:xfrm>
            <a:off x="4734" y="6480749"/>
            <a:ext cx="9141619" cy="36443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r"/>
            <a:r>
              <a:rPr lang="en-US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62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734" y="6427740"/>
            <a:ext cx="9132847" cy="53009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1153" y="855325"/>
            <a:ext cx="9132847" cy="53009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/>
          <p:cNvCxnSpPr>
            <a:cxnSpLocks/>
          </p:cNvCxnSpPr>
          <p:nvPr/>
        </p:nvCxnSpPr>
        <p:spPr>
          <a:xfrm>
            <a:off x="6766" y="1361753"/>
            <a:ext cx="914161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53009" y="808224"/>
            <a:ext cx="5598148" cy="549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40000"/>
              </a:lnSpc>
              <a:spcBef>
                <a:spcPts val="300"/>
              </a:spcBef>
              <a:spcAft>
                <a:spcPts val="300"/>
              </a:spcAft>
              <a:buFont typeface="Wingdings" pitchFamily="2" charset="2"/>
              <a:buChar char="Ø"/>
            </a:pPr>
            <a:r>
              <a:rPr lang="en-US" sz="24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Perceptron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77BF0F63-47ED-4AC3-83E4-65BA8BEDB9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835" y="1566496"/>
            <a:ext cx="7947149" cy="4787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82904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="" xmlns:a16="http://schemas.microsoft.com/office/drawing/2014/main" id="{C3B758DB-E8C2-49C6-AD76-9CFEEB7EA8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7996" y="2507036"/>
            <a:ext cx="3232501" cy="269194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66" y="141010"/>
            <a:ext cx="7543800" cy="79334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600" b="1" dirty="0">
                <a:solidFill>
                  <a:srgbClr val="0070C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Artificial Neural Network - ANN</a:t>
            </a:r>
          </a:p>
        </p:txBody>
      </p:sp>
      <p:sp>
        <p:nvSpPr>
          <p:cNvPr id="10" name="Rectangle 9"/>
          <p:cNvSpPr/>
          <p:nvPr/>
        </p:nvSpPr>
        <p:spPr>
          <a:xfrm>
            <a:off x="4734" y="6480749"/>
            <a:ext cx="9141619" cy="36443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r"/>
            <a:r>
              <a:rPr 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63</a:t>
            </a:r>
            <a:endParaRPr lang="en-US" sz="20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734" y="6427740"/>
            <a:ext cx="9132847" cy="53009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1153" y="855325"/>
            <a:ext cx="9132847" cy="53009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/>
          <p:cNvCxnSpPr>
            <a:cxnSpLocks/>
          </p:cNvCxnSpPr>
          <p:nvPr/>
        </p:nvCxnSpPr>
        <p:spPr>
          <a:xfrm>
            <a:off x="6766" y="1361753"/>
            <a:ext cx="914161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53009" y="816462"/>
            <a:ext cx="5598148" cy="549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40000"/>
              </a:lnSpc>
              <a:spcBef>
                <a:spcPts val="300"/>
              </a:spcBef>
              <a:spcAft>
                <a:spcPts val="300"/>
              </a:spcAft>
              <a:buFont typeface="Wingdings" pitchFamily="2" charset="2"/>
              <a:buChar char="Ø"/>
            </a:pPr>
            <a:r>
              <a:rPr lang="en-US" sz="24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Perceptron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EA5347AE-FE40-4651-9B67-5600123D2E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73" y="1851358"/>
            <a:ext cx="2557961" cy="3797385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2687996" y="2264401"/>
            <a:ext cx="3550671" cy="1310563"/>
            <a:chOff x="2687996" y="2264401"/>
            <a:chExt cx="3550671" cy="1310563"/>
          </a:xfrm>
        </p:grpSpPr>
        <p:sp>
          <p:nvSpPr>
            <p:cNvPr id="14" name="TextBox 13">
              <a:extLst>
                <a:ext uri="{FF2B5EF4-FFF2-40B4-BE49-F238E27FC236}">
                  <a16:creationId xmlns="" xmlns:a16="http://schemas.microsoft.com/office/drawing/2014/main" id="{4C855DDE-BFC1-44AB-B3BD-9D5C6C321BFB}"/>
                </a:ext>
              </a:extLst>
            </p:cNvPr>
            <p:cNvSpPr txBox="1"/>
            <p:nvPr/>
          </p:nvSpPr>
          <p:spPr>
            <a:xfrm>
              <a:off x="2687996" y="2264401"/>
              <a:ext cx="96866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Input layer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="" xmlns:a16="http://schemas.microsoft.com/office/drawing/2014/main" id="{A7451A43-CF66-46B3-86D3-E34B210D64AD}"/>
                </a:ext>
              </a:extLst>
            </p:cNvPr>
            <p:cNvSpPr txBox="1"/>
            <p:nvPr/>
          </p:nvSpPr>
          <p:spPr>
            <a:xfrm>
              <a:off x="3906385" y="2313510"/>
              <a:ext cx="123636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chemeClr val="accent2">
                      <a:lumMod val="7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Hidden layer 1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="" xmlns:a16="http://schemas.microsoft.com/office/drawing/2014/main" id="{E1E85AC9-8F85-4816-8A7E-3D6CE3AC15AA}"/>
                </a:ext>
              </a:extLst>
            </p:cNvPr>
            <p:cNvSpPr txBox="1"/>
            <p:nvPr/>
          </p:nvSpPr>
          <p:spPr>
            <a:xfrm>
              <a:off x="5141764" y="3297965"/>
              <a:ext cx="109690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rgbClr val="7030A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Output layer</a:t>
              </a: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56053E98-AB88-4DD6-BBF6-F1BFCFA4E8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8127" y="1851358"/>
            <a:ext cx="2905123" cy="3530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2305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66" y="141010"/>
            <a:ext cx="7543800" cy="79334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600" b="1" dirty="0">
                <a:solidFill>
                  <a:srgbClr val="0070C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Trending Terms</a:t>
            </a:r>
          </a:p>
        </p:txBody>
      </p:sp>
      <p:sp>
        <p:nvSpPr>
          <p:cNvPr id="10" name="Rectangle 9"/>
          <p:cNvSpPr/>
          <p:nvPr/>
        </p:nvSpPr>
        <p:spPr>
          <a:xfrm>
            <a:off x="4734" y="6480749"/>
            <a:ext cx="9141619" cy="36443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r"/>
            <a:r>
              <a:rPr lang="en-US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734" y="6427740"/>
            <a:ext cx="9132847" cy="53009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1153" y="855325"/>
            <a:ext cx="9132847" cy="53009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/>
          <p:cNvCxnSpPr>
            <a:cxnSpLocks/>
          </p:cNvCxnSpPr>
          <p:nvPr/>
        </p:nvCxnSpPr>
        <p:spPr>
          <a:xfrm>
            <a:off x="6766" y="1361753"/>
            <a:ext cx="914161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53009" y="816462"/>
            <a:ext cx="3860387" cy="549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40000"/>
              </a:lnSpc>
              <a:spcBef>
                <a:spcPts val="300"/>
              </a:spcBef>
              <a:spcAft>
                <a:spcPts val="300"/>
              </a:spcAft>
              <a:buFont typeface="Wingdings" pitchFamily="2" charset="2"/>
              <a:buChar char="Ø"/>
            </a:pPr>
            <a:r>
              <a:rPr lang="en-US" sz="24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Machine Learning - ML</a:t>
            </a:r>
          </a:p>
        </p:txBody>
      </p:sp>
      <p:sp>
        <p:nvSpPr>
          <p:cNvPr id="17" name="Rectangle 16"/>
          <p:cNvSpPr/>
          <p:nvPr/>
        </p:nvSpPr>
        <p:spPr>
          <a:xfrm>
            <a:off x="53009" y="1498663"/>
            <a:ext cx="8826497" cy="3754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39775" indent="-373063" algn="just">
              <a:buFont typeface="Wingdings" panose="05000000000000000000" pitchFamily="2" charset="2"/>
              <a:buChar char="§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Is the subfield of computer science that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relate to research and building techniques which allow systems automated “learning” (</a:t>
            </a:r>
            <a:r>
              <a:rPr lang="en-US" i="1" dirty="0">
                <a:latin typeface="Segoe UI" panose="020B0502040204020203" pitchFamily="34" charset="0"/>
                <a:cs typeface="Segoe UI" panose="020B0502040204020203" pitchFamily="34" charset="0"/>
              </a:rPr>
              <a:t>the ability to learn without being explicitly programmed)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 to solve specifically problems -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Arthur Samuel.</a:t>
            </a:r>
          </a:p>
          <a:p>
            <a:pPr marL="366712" algn="just"/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739775" indent="-373063" algn="just">
              <a:buFont typeface="Wingdings" panose="05000000000000000000" pitchFamily="2" charset="2"/>
              <a:buChar char="§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A computer program is said to learn from experience E with respect to some task T and some performance measure P, if its performance on T, as measured by P, improves with experience E – Prof. Tom Mitchell (CMU).</a:t>
            </a:r>
          </a:p>
          <a:p>
            <a:pPr marL="366712" algn="just"/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66712" algn="just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	Ex, filter the spam email:</a:t>
            </a:r>
          </a:p>
          <a:p>
            <a:pPr marL="366712" algn="just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		+ T: flag spam for new emails.</a:t>
            </a:r>
          </a:p>
          <a:p>
            <a:pPr marL="366712" algn="just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		+ E: is the training data which were flagged spam.</a:t>
            </a:r>
          </a:p>
          <a:p>
            <a:pPr marL="366712" algn="just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		+ P: the ratio of correctly classified emails 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(accuracy).</a:t>
            </a: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  <a:sym typeface="Wingdings" panose="05000000000000000000" pitchFamily="2" charset="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009" y="5604988"/>
            <a:ext cx="7608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Relationship: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Machine Learning base on Big data to get target of AI</a:t>
            </a:r>
          </a:p>
        </p:txBody>
      </p:sp>
    </p:spTree>
    <p:extLst>
      <p:ext uri="{BB962C8B-B14F-4D97-AF65-F5344CB8AC3E}">
        <p14:creationId xmlns:p14="http://schemas.microsoft.com/office/powerpoint/2010/main" val="1468543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258" y="226911"/>
            <a:ext cx="7543800" cy="79334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600" b="1" dirty="0">
                <a:solidFill>
                  <a:srgbClr val="0070C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Contents</a:t>
            </a:r>
          </a:p>
        </p:txBody>
      </p:sp>
      <p:sp>
        <p:nvSpPr>
          <p:cNvPr id="5" name="Block Arc 4"/>
          <p:cNvSpPr/>
          <p:nvPr/>
        </p:nvSpPr>
        <p:spPr>
          <a:xfrm>
            <a:off x="-4892563" y="410951"/>
            <a:ext cx="6667632" cy="6667632"/>
          </a:xfrm>
          <a:prstGeom prst="blockArc">
            <a:avLst>
              <a:gd name="adj1" fmla="val 18900000"/>
              <a:gd name="adj2" fmla="val 2558595"/>
              <a:gd name="adj3" fmla="val 0"/>
            </a:avLst>
          </a:prstGeom>
          <a:scene3d>
            <a:camera prst="orthographicFront"/>
            <a:lightRig rig="flat" dir="t"/>
          </a:scene3d>
          <a:sp3d prstMaterial="matte"/>
        </p:spPr>
        <p:style>
          <a:lnRef idx="2">
            <a:schemeClr val="accent5">
              <a:hueOff val="0"/>
              <a:satOff val="0"/>
              <a:lumOff val="0"/>
              <a:alphaOff val="0"/>
            </a:schemeClr>
          </a:lnRef>
          <a:fillRef idx="0">
            <a:schemeClr val="accent4">
              <a:tint val="90000"/>
              <a:hueOff val="0"/>
              <a:satOff val="0"/>
              <a:lumOff val="0"/>
              <a:alphaOff val="0"/>
            </a:schemeClr>
          </a:fillRef>
          <a:effectRef idx="0">
            <a:schemeClr val="accent4">
              <a:tint val="9000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9" name="Freeform: Shape 8"/>
          <p:cNvSpPr/>
          <p:nvPr/>
        </p:nvSpPr>
        <p:spPr>
          <a:xfrm>
            <a:off x="1073426" y="1582794"/>
            <a:ext cx="7126431" cy="761969"/>
          </a:xfrm>
          <a:custGeom>
            <a:avLst/>
            <a:gdLst>
              <a:gd name="connsiteX0" fmla="*/ 0 w 7185536"/>
              <a:gd name="connsiteY0" fmla="*/ 0 h 761969"/>
              <a:gd name="connsiteX1" fmla="*/ 7185536 w 7185536"/>
              <a:gd name="connsiteY1" fmla="*/ 0 h 761969"/>
              <a:gd name="connsiteX2" fmla="*/ 7185536 w 7185536"/>
              <a:gd name="connsiteY2" fmla="*/ 761969 h 761969"/>
              <a:gd name="connsiteX3" fmla="*/ 0 w 7185536"/>
              <a:gd name="connsiteY3" fmla="*/ 761969 h 761969"/>
              <a:gd name="connsiteX4" fmla="*/ 0 w 7185536"/>
              <a:gd name="connsiteY4" fmla="*/ 0 h 761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85536" h="761969">
                <a:moveTo>
                  <a:pt x="0" y="0"/>
                </a:moveTo>
                <a:lnTo>
                  <a:pt x="7185536" y="0"/>
                </a:lnTo>
                <a:lnTo>
                  <a:pt x="7185536" y="761969"/>
                </a:lnTo>
                <a:lnTo>
                  <a:pt x="0" y="761969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04813" tIns="81280" rIns="81280" bIns="81280" numCol="1" spcCol="1270" anchor="ctr" anchorCtr="0">
            <a:noAutofit/>
          </a:bodyPr>
          <a:lstStyle/>
          <a:p>
            <a:pPr defTabSz="1422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200" b="1" dirty="0">
                <a:latin typeface="Segoe UI" panose="020B0502040204020203" pitchFamily="34" charset="0"/>
                <a:cs typeface="Segoe UI" panose="020B0502040204020203" pitchFamily="34" charset="0"/>
              </a:rPr>
              <a:t>   “Trending” Terms</a:t>
            </a:r>
          </a:p>
        </p:txBody>
      </p:sp>
      <p:sp>
        <p:nvSpPr>
          <p:cNvPr id="13" name="Oval 12"/>
          <p:cNvSpPr/>
          <p:nvPr/>
        </p:nvSpPr>
        <p:spPr>
          <a:xfrm>
            <a:off x="787212" y="1487548"/>
            <a:ext cx="955403" cy="952461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scene3d>
            <a:camera prst="orthographicFront"/>
            <a:lightRig rig="flat" dir="t"/>
          </a:scene3d>
          <a:sp3d z="190500" extrusionH="12700" prstMaterial="plastic">
            <a:bevelT w="50800" h="50800"/>
          </a:sp3d>
        </p:spPr>
        <p:style>
          <a:lnRef idx="1">
            <a:schemeClr val="accent4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2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4" name="Freeform: Shape 13"/>
          <p:cNvSpPr/>
          <p:nvPr/>
        </p:nvSpPr>
        <p:spPr>
          <a:xfrm>
            <a:off x="1785235" y="2712695"/>
            <a:ext cx="6414622" cy="761969"/>
          </a:xfrm>
          <a:custGeom>
            <a:avLst/>
            <a:gdLst>
              <a:gd name="connsiteX0" fmla="*/ 0 w 6414622"/>
              <a:gd name="connsiteY0" fmla="*/ 0 h 761969"/>
              <a:gd name="connsiteX1" fmla="*/ 6414622 w 6414622"/>
              <a:gd name="connsiteY1" fmla="*/ 0 h 761969"/>
              <a:gd name="connsiteX2" fmla="*/ 6414622 w 6414622"/>
              <a:gd name="connsiteY2" fmla="*/ 761969 h 761969"/>
              <a:gd name="connsiteX3" fmla="*/ 0 w 6414622"/>
              <a:gd name="connsiteY3" fmla="*/ 761969 h 761969"/>
              <a:gd name="connsiteX4" fmla="*/ 0 w 6414622"/>
              <a:gd name="connsiteY4" fmla="*/ 0 h 761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14622" h="761969">
                <a:moveTo>
                  <a:pt x="0" y="0"/>
                </a:moveTo>
                <a:lnTo>
                  <a:pt x="6414622" y="0"/>
                </a:lnTo>
                <a:lnTo>
                  <a:pt x="6414622" y="761969"/>
                </a:lnTo>
                <a:lnTo>
                  <a:pt x="0" y="761969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4">
              <a:hueOff val="3266964"/>
              <a:satOff val="-13592"/>
              <a:lumOff val="3203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04813" tIns="81280" rIns="81280" bIns="81280" numCol="1" spcCol="1270" anchor="ctr" anchorCtr="0">
            <a:noAutofit/>
          </a:bodyPr>
          <a:lstStyle/>
          <a:p>
            <a:pPr defTabSz="1422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200" b="1" dirty="0">
                <a:latin typeface="Segoe UI" panose="020B0502040204020203" pitchFamily="34" charset="0"/>
                <a:cs typeface="Segoe UI" panose="020B0502040204020203" pitchFamily="34" charset="0"/>
              </a:rPr>
              <a:t>Groups of Algorithms</a:t>
            </a:r>
          </a:p>
        </p:txBody>
      </p:sp>
      <p:sp>
        <p:nvSpPr>
          <p:cNvPr id="15" name="Oval 14"/>
          <p:cNvSpPr/>
          <p:nvPr/>
        </p:nvSpPr>
        <p:spPr>
          <a:xfrm>
            <a:off x="1227008" y="2617448"/>
            <a:ext cx="952461" cy="952461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scene3d>
            <a:camera prst="orthographicFront"/>
            <a:lightRig rig="flat" dir="t"/>
          </a:scene3d>
          <a:sp3d z="190500" extrusionH="12700" prstMaterial="plastic">
            <a:bevelT w="50800" h="50800"/>
          </a:sp3d>
        </p:spPr>
        <p:style>
          <a:lnRef idx="1">
            <a:schemeClr val="accent4">
              <a:hueOff val="3266964"/>
              <a:satOff val="-13592"/>
              <a:lumOff val="3203"/>
              <a:alphaOff val="0"/>
            </a:schemeClr>
          </a:lnRef>
          <a:fillRef idx="1">
            <a:scrgbClr r="0" g="0" b="0"/>
          </a:fillRef>
          <a:effectRef idx="2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6" name="Freeform: Shape 15"/>
          <p:cNvSpPr/>
          <p:nvPr/>
        </p:nvSpPr>
        <p:spPr>
          <a:xfrm>
            <a:off x="1597319" y="3855847"/>
            <a:ext cx="6607971" cy="761969"/>
          </a:xfrm>
          <a:custGeom>
            <a:avLst/>
            <a:gdLst>
              <a:gd name="connsiteX0" fmla="*/ 0 w 6607971"/>
              <a:gd name="connsiteY0" fmla="*/ 0 h 761969"/>
              <a:gd name="connsiteX1" fmla="*/ 6607971 w 6607971"/>
              <a:gd name="connsiteY1" fmla="*/ 0 h 761969"/>
              <a:gd name="connsiteX2" fmla="*/ 6607971 w 6607971"/>
              <a:gd name="connsiteY2" fmla="*/ 761969 h 761969"/>
              <a:gd name="connsiteX3" fmla="*/ 0 w 6607971"/>
              <a:gd name="connsiteY3" fmla="*/ 761969 h 761969"/>
              <a:gd name="connsiteX4" fmla="*/ 0 w 6607971"/>
              <a:gd name="connsiteY4" fmla="*/ 0 h 761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07971" h="761969">
                <a:moveTo>
                  <a:pt x="0" y="0"/>
                </a:moveTo>
                <a:lnTo>
                  <a:pt x="6607971" y="0"/>
                </a:lnTo>
                <a:lnTo>
                  <a:pt x="6607971" y="761969"/>
                </a:lnTo>
                <a:lnTo>
                  <a:pt x="0" y="761969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4">
              <a:hueOff val="6533927"/>
              <a:satOff val="-27185"/>
              <a:lumOff val="6405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04813" tIns="81280" rIns="81280" bIns="81280" numCol="1" spcCol="1270" anchor="ctr" anchorCtr="0">
            <a:noAutofit/>
          </a:bodyPr>
          <a:lstStyle/>
          <a:p>
            <a:pPr defTabSz="1422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200" b="1" dirty="0">
                <a:latin typeface="Segoe UI" panose="020B0502040204020203" pitchFamily="34" charset="0"/>
                <a:cs typeface="Segoe UI" panose="020B0502040204020203" pitchFamily="34" charset="0"/>
              </a:rPr>
              <a:t>  Artificial Neural Network</a:t>
            </a:r>
          </a:p>
        </p:txBody>
      </p:sp>
      <p:sp>
        <p:nvSpPr>
          <p:cNvPr id="17" name="Oval 16"/>
          <p:cNvSpPr/>
          <p:nvPr/>
        </p:nvSpPr>
        <p:spPr>
          <a:xfrm>
            <a:off x="1227008" y="3760601"/>
            <a:ext cx="952461" cy="952461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scene3d>
            <a:camera prst="orthographicFront"/>
            <a:lightRig rig="flat" dir="t"/>
          </a:scene3d>
          <a:sp3d z="190500" extrusionH="12700" prstMaterial="plastic">
            <a:bevelT w="50800" h="50800"/>
          </a:sp3d>
        </p:spPr>
        <p:style>
          <a:lnRef idx="1">
            <a:schemeClr val="accent4">
              <a:hueOff val="6533927"/>
              <a:satOff val="-27185"/>
              <a:lumOff val="6405"/>
              <a:alphaOff val="0"/>
            </a:schemeClr>
          </a:lnRef>
          <a:fillRef idx="1">
            <a:scrgbClr r="0" g="0" b="0"/>
          </a:fillRef>
          <a:effectRef idx="2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8" name="Freeform: Shape 17"/>
          <p:cNvSpPr/>
          <p:nvPr/>
        </p:nvSpPr>
        <p:spPr>
          <a:xfrm>
            <a:off x="1275402" y="5038755"/>
            <a:ext cx="6924455" cy="761969"/>
          </a:xfrm>
          <a:custGeom>
            <a:avLst/>
            <a:gdLst>
              <a:gd name="connsiteX0" fmla="*/ 0 w 6898761"/>
              <a:gd name="connsiteY0" fmla="*/ 0 h 761969"/>
              <a:gd name="connsiteX1" fmla="*/ 6898761 w 6898761"/>
              <a:gd name="connsiteY1" fmla="*/ 0 h 761969"/>
              <a:gd name="connsiteX2" fmla="*/ 6898761 w 6898761"/>
              <a:gd name="connsiteY2" fmla="*/ 761969 h 761969"/>
              <a:gd name="connsiteX3" fmla="*/ 0 w 6898761"/>
              <a:gd name="connsiteY3" fmla="*/ 761969 h 761969"/>
              <a:gd name="connsiteX4" fmla="*/ 0 w 6898761"/>
              <a:gd name="connsiteY4" fmla="*/ 0 h 761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98761" h="761969">
                <a:moveTo>
                  <a:pt x="0" y="0"/>
                </a:moveTo>
                <a:lnTo>
                  <a:pt x="6898761" y="0"/>
                </a:lnTo>
                <a:lnTo>
                  <a:pt x="6898761" y="761969"/>
                </a:lnTo>
                <a:lnTo>
                  <a:pt x="0" y="761969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4">
              <a:hueOff val="9800891"/>
              <a:satOff val="-40777"/>
              <a:lumOff val="9608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04813" tIns="81280" rIns="81280" bIns="81280" numCol="1" spcCol="1270" anchor="ctr" anchorCtr="0">
            <a:noAutofit/>
          </a:bodyPr>
          <a:lstStyle/>
          <a:p>
            <a:pPr defTabSz="1422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200" b="1" dirty="0">
                <a:latin typeface="Segoe UI" panose="020B0502040204020203" pitchFamily="34" charset="0"/>
                <a:cs typeface="Segoe UI" panose="020B0502040204020203" pitchFamily="34" charset="0"/>
              </a:rPr>
              <a:t>  Demo - </a:t>
            </a:r>
            <a:r>
              <a:rPr lang="en-US" sz="32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Mobilenet</a:t>
            </a:r>
            <a:endParaRPr lang="en-US" sz="32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790154" y="4943509"/>
            <a:ext cx="952461" cy="952461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scene3d>
            <a:camera prst="orthographicFront"/>
            <a:lightRig rig="flat" dir="t"/>
          </a:scene3d>
          <a:sp3d z="190500" extrusionH="12700" prstMaterial="plastic">
            <a:bevelT w="50800" h="50800"/>
          </a:sp3d>
        </p:spPr>
        <p:style>
          <a:lnRef idx="1">
            <a:schemeClr val="accent4">
              <a:hueOff val="9800891"/>
              <a:satOff val="-40777"/>
              <a:lumOff val="9608"/>
              <a:alphaOff val="0"/>
            </a:schemeClr>
          </a:lnRef>
          <a:fillRef idx="1">
            <a:scrgbClr r="0" g="0" b="0"/>
          </a:fillRef>
          <a:effectRef idx="2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4" name="TextBox 3"/>
          <p:cNvSpPr txBox="1"/>
          <p:nvPr/>
        </p:nvSpPr>
        <p:spPr>
          <a:xfrm>
            <a:off x="1054556" y="1770846"/>
            <a:ext cx="4911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320760" y="2879259"/>
            <a:ext cx="7649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G-As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339638" y="4012388"/>
            <a:ext cx="7697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69837" y="5199647"/>
            <a:ext cx="6319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MN</a:t>
            </a:r>
          </a:p>
        </p:txBody>
      </p:sp>
      <p:sp>
        <p:nvSpPr>
          <p:cNvPr id="10" name="Rectangle 9"/>
          <p:cNvSpPr/>
          <p:nvPr/>
        </p:nvSpPr>
        <p:spPr>
          <a:xfrm>
            <a:off x="4734" y="6480749"/>
            <a:ext cx="9141619" cy="36443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r"/>
            <a:r>
              <a:rPr lang="en-US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734" y="6427740"/>
            <a:ext cx="9132847" cy="53009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733" y="929925"/>
            <a:ext cx="9132847" cy="53009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054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66" y="141010"/>
            <a:ext cx="7543800" cy="79334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600" b="1" dirty="0">
                <a:solidFill>
                  <a:srgbClr val="0070C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Group of Algorithms</a:t>
            </a:r>
          </a:p>
        </p:txBody>
      </p:sp>
      <p:sp>
        <p:nvSpPr>
          <p:cNvPr id="10" name="Rectangle 9"/>
          <p:cNvSpPr/>
          <p:nvPr/>
        </p:nvSpPr>
        <p:spPr>
          <a:xfrm>
            <a:off x="4734" y="6480749"/>
            <a:ext cx="9141619" cy="36443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r"/>
            <a:r>
              <a:rPr lang="en-US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734" y="6427740"/>
            <a:ext cx="9132847" cy="53009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1153" y="855325"/>
            <a:ext cx="9132847" cy="53009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/>
          <p:cNvCxnSpPr>
            <a:cxnSpLocks/>
          </p:cNvCxnSpPr>
          <p:nvPr/>
        </p:nvCxnSpPr>
        <p:spPr>
          <a:xfrm>
            <a:off x="6766" y="1361753"/>
            <a:ext cx="914161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53009" y="816462"/>
            <a:ext cx="4004641" cy="5522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40000"/>
              </a:lnSpc>
              <a:spcBef>
                <a:spcPts val="300"/>
              </a:spcBef>
              <a:spcAft>
                <a:spcPts val="300"/>
              </a:spcAft>
              <a:buFont typeface="Wingdings" pitchFamily="2" charset="2"/>
              <a:buChar char="Ø"/>
            </a:pPr>
            <a:r>
              <a:rPr lang="en-US" sz="24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Learning Style</a:t>
            </a:r>
          </a:p>
        </p:txBody>
      </p:sp>
      <p:grpSp>
        <p:nvGrpSpPr>
          <p:cNvPr id="91" name="Group 90">
            <a:extLst>
              <a:ext uri="{FF2B5EF4-FFF2-40B4-BE49-F238E27FC236}">
                <a16:creationId xmlns="" xmlns:a16="http://schemas.microsoft.com/office/drawing/2014/main" id="{F35AC022-54D4-41C7-91D2-E88980DACE5B}"/>
              </a:ext>
            </a:extLst>
          </p:cNvPr>
          <p:cNvGrpSpPr/>
          <p:nvPr/>
        </p:nvGrpSpPr>
        <p:grpSpPr>
          <a:xfrm>
            <a:off x="502513" y="1593365"/>
            <a:ext cx="1727608" cy="1519480"/>
            <a:chOff x="701267" y="0"/>
            <a:chExt cx="1727608" cy="1519480"/>
          </a:xfrm>
        </p:grpSpPr>
        <p:grpSp>
          <p:nvGrpSpPr>
            <p:cNvPr id="92" name="Group 91">
              <a:extLst>
                <a:ext uri="{FF2B5EF4-FFF2-40B4-BE49-F238E27FC236}">
                  <a16:creationId xmlns="" xmlns:a16="http://schemas.microsoft.com/office/drawing/2014/main" id="{5A9B3ED8-F129-406F-81F9-84BC5600D311}"/>
                </a:ext>
              </a:extLst>
            </p:cNvPr>
            <p:cNvGrpSpPr/>
            <p:nvPr/>
          </p:nvGrpSpPr>
          <p:grpSpPr>
            <a:xfrm>
              <a:off x="701267" y="0"/>
              <a:ext cx="1727608" cy="1519480"/>
              <a:chOff x="701267" y="0"/>
              <a:chExt cx="1727608" cy="1519480"/>
            </a:xfrm>
          </p:grpSpPr>
          <p:grpSp>
            <p:nvGrpSpPr>
              <p:cNvPr id="94" name="Group 93">
                <a:extLst>
                  <a:ext uri="{FF2B5EF4-FFF2-40B4-BE49-F238E27FC236}">
                    <a16:creationId xmlns="" xmlns:a16="http://schemas.microsoft.com/office/drawing/2014/main" id="{1CBFC1E5-002F-4D23-9EBE-CC2DA63AF6FF}"/>
                  </a:ext>
                </a:extLst>
              </p:cNvPr>
              <p:cNvGrpSpPr/>
              <p:nvPr/>
            </p:nvGrpSpPr>
            <p:grpSpPr>
              <a:xfrm>
                <a:off x="701267" y="0"/>
                <a:ext cx="1727608" cy="1519480"/>
                <a:chOff x="701267" y="0"/>
                <a:chExt cx="1727608" cy="1519480"/>
              </a:xfrm>
            </p:grpSpPr>
            <p:grpSp>
              <p:nvGrpSpPr>
                <p:cNvPr id="96" name="Group 95">
                  <a:extLst>
                    <a:ext uri="{FF2B5EF4-FFF2-40B4-BE49-F238E27FC236}">
                      <a16:creationId xmlns="" xmlns:a16="http://schemas.microsoft.com/office/drawing/2014/main" id="{57021BDB-D8AC-40FF-B212-A873B63B3F6D}"/>
                    </a:ext>
                  </a:extLst>
                </p:cNvPr>
                <p:cNvGrpSpPr/>
                <p:nvPr/>
              </p:nvGrpSpPr>
              <p:grpSpPr>
                <a:xfrm>
                  <a:off x="701267" y="0"/>
                  <a:ext cx="1727608" cy="1519480"/>
                  <a:chOff x="701267" y="-133350"/>
                  <a:chExt cx="1727608" cy="1519480"/>
                </a:xfrm>
              </p:grpSpPr>
              <p:grpSp>
                <p:nvGrpSpPr>
                  <p:cNvPr id="98" name="Group 97">
                    <a:extLst>
                      <a:ext uri="{FF2B5EF4-FFF2-40B4-BE49-F238E27FC236}">
                        <a16:creationId xmlns="" xmlns:a16="http://schemas.microsoft.com/office/drawing/2014/main" id="{652F15F8-661B-41BC-9A48-CB2F9E685C5F}"/>
                      </a:ext>
                    </a:extLst>
                  </p:cNvPr>
                  <p:cNvGrpSpPr/>
                  <p:nvPr/>
                </p:nvGrpSpPr>
                <p:grpSpPr>
                  <a:xfrm>
                    <a:off x="704850" y="-133350"/>
                    <a:ext cx="1724025" cy="1162050"/>
                    <a:chOff x="647700" y="-133350"/>
                    <a:chExt cx="1724025" cy="1162050"/>
                  </a:xfrm>
                </p:grpSpPr>
                <p:sp>
                  <p:nvSpPr>
                    <p:cNvPr id="100" name="Text Box 287">
                      <a:extLst>
                        <a:ext uri="{FF2B5EF4-FFF2-40B4-BE49-F238E27FC236}">
                          <a16:creationId xmlns="" xmlns:a16="http://schemas.microsoft.com/office/drawing/2014/main" id="{9F5F3D34-AFB1-4E32-8140-4544A83107A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952625" y="209550"/>
                      <a:ext cx="295275" cy="285750"/>
                    </a:xfrm>
                    <a:prstGeom prst="rect">
                      <a:avLst/>
                    </a:prstGeom>
                    <a:noFill/>
                    <a:ln w="6350">
                      <a:noFill/>
                    </a:ln>
                  </p:spPr>
                  <p:txBody>
                    <a:bodyPr rot="0" spcFirstLastPara="0" vert="horz" wrap="square" lIns="91440" tIns="45720" rIns="91440" bIns="45720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?</a:t>
                      </a:r>
                    </a:p>
                  </p:txBody>
                </p:sp>
                <p:grpSp>
                  <p:nvGrpSpPr>
                    <p:cNvPr id="101" name="Group 100">
                      <a:extLst>
                        <a:ext uri="{FF2B5EF4-FFF2-40B4-BE49-F238E27FC236}">
                          <a16:creationId xmlns="" xmlns:a16="http://schemas.microsoft.com/office/drawing/2014/main" id="{AEA9F6D6-774B-4D10-AE33-99796E1F6A6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47700" y="-133350"/>
                      <a:ext cx="1724025" cy="1162050"/>
                      <a:chOff x="647700" y="-133350"/>
                      <a:chExt cx="1724025" cy="1162050"/>
                    </a:xfrm>
                  </p:grpSpPr>
                  <p:sp>
                    <p:nvSpPr>
                      <p:cNvPr id="102" name="Oval 101">
                        <a:extLst>
                          <a:ext uri="{FF2B5EF4-FFF2-40B4-BE49-F238E27FC236}">
                            <a16:creationId xmlns="" xmlns:a16="http://schemas.microsoft.com/office/drawing/2014/main" id="{7D4A21E0-41B6-4B17-9C07-FD61C0F1B27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828800" y="257175"/>
                        <a:ext cx="104775" cy="95250"/>
                      </a:xfrm>
                      <a:prstGeom prst="ellipse">
                        <a:avLst/>
                      </a:prstGeom>
                      <a:noFill/>
                      <a:ln w="3175"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03" name="Oval 102">
                        <a:extLst>
                          <a:ext uri="{FF2B5EF4-FFF2-40B4-BE49-F238E27FC236}">
                            <a16:creationId xmlns="" xmlns:a16="http://schemas.microsoft.com/office/drawing/2014/main" id="{14C89325-AEB1-4C08-AD9B-EE3F3AC2A3E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133600" y="66675"/>
                        <a:ext cx="104775" cy="95250"/>
                      </a:xfrm>
                      <a:prstGeom prst="ellipse">
                        <a:avLst/>
                      </a:prstGeom>
                      <a:noFill/>
                      <a:ln w="3175"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04" name="Oval 103">
                        <a:extLst>
                          <a:ext uri="{FF2B5EF4-FFF2-40B4-BE49-F238E27FC236}">
                            <a16:creationId xmlns="" xmlns:a16="http://schemas.microsoft.com/office/drawing/2014/main" id="{BB26B088-78C8-4B54-BAFB-E3915B65126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266950" y="257175"/>
                        <a:ext cx="104775" cy="95250"/>
                      </a:xfrm>
                      <a:prstGeom prst="ellipse">
                        <a:avLst/>
                      </a:prstGeom>
                      <a:noFill/>
                      <a:ln w="3175"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05" name="Oval 104">
                        <a:extLst>
                          <a:ext uri="{FF2B5EF4-FFF2-40B4-BE49-F238E27FC236}">
                            <a16:creationId xmlns="" xmlns:a16="http://schemas.microsoft.com/office/drawing/2014/main" id="{9F5E3C6B-1711-4D13-BDF4-9470BA2176F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362075" y="323850"/>
                        <a:ext cx="104775" cy="95250"/>
                      </a:xfrm>
                      <a:prstGeom prst="ellipse">
                        <a:avLst/>
                      </a:prstGeom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ln w="3175">
                        <a:solidFill>
                          <a:srgbClr val="0070C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grpSp>
                    <p:nvGrpSpPr>
                      <p:cNvPr id="106" name="Group 105">
                        <a:extLst>
                          <a:ext uri="{FF2B5EF4-FFF2-40B4-BE49-F238E27FC236}">
                            <a16:creationId xmlns="" xmlns:a16="http://schemas.microsoft.com/office/drawing/2014/main" id="{C9D237CB-E5CB-493A-89E1-91BAA7A18D5C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47700" y="-133350"/>
                        <a:ext cx="1647825" cy="1162050"/>
                        <a:chOff x="647700" y="-133350"/>
                        <a:chExt cx="1647825" cy="1162050"/>
                      </a:xfrm>
                    </p:grpSpPr>
                    <p:sp>
                      <p:nvSpPr>
                        <p:cNvPr id="107" name="Oval 106">
                          <a:extLst>
                            <a:ext uri="{FF2B5EF4-FFF2-40B4-BE49-F238E27FC236}">
                              <a16:creationId xmlns="" xmlns:a16="http://schemas.microsoft.com/office/drawing/2014/main" id="{23C86E25-F030-495C-9E8C-D23D7F66B6F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771525" y="57150"/>
                          <a:ext cx="104775" cy="95250"/>
                        </a:xfrm>
                        <a:prstGeom prst="ellipse">
                          <a:avLst/>
                        </a:prstGeom>
                        <a:solidFill>
                          <a:srgbClr val="FFC000"/>
                        </a:solidFill>
                        <a:ln w="3175">
                          <a:solidFill>
                            <a:srgbClr val="0070C0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08" name="Oval 107">
                          <a:extLst>
                            <a:ext uri="{FF2B5EF4-FFF2-40B4-BE49-F238E27FC236}">
                              <a16:creationId xmlns="" xmlns:a16="http://schemas.microsoft.com/office/drawing/2014/main" id="{C79D6686-137F-4606-90D1-1443CC17612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81075" y="57150"/>
                          <a:ext cx="104775" cy="95250"/>
                        </a:xfrm>
                        <a:prstGeom prst="ellipse">
                          <a:avLst/>
                        </a:prstGeom>
                        <a:solidFill>
                          <a:srgbClr val="00B050"/>
                        </a:solidFill>
                        <a:ln w="3175">
                          <a:solidFill>
                            <a:srgbClr val="0070C0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09" name="Oval 108">
                          <a:extLst>
                            <a:ext uri="{FF2B5EF4-FFF2-40B4-BE49-F238E27FC236}">
                              <a16:creationId xmlns="" xmlns:a16="http://schemas.microsoft.com/office/drawing/2014/main" id="{761FABEC-27B2-4BB6-8A36-E754BAEE20D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076325" y="304800"/>
                          <a:ext cx="104775" cy="95250"/>
                        </a:xfrm>
                        <a:prstGeom prst="ellipse">
                          <a:avLst/>
                        </a:prstGeom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  <a:ln w="3175">
                          <a:solidFill>
                            <a:srgbClr val="0070C0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10" name="Oval 109">
                          <a:extLst>
                            <a:ext uri="{FF2B5EF4-FFF2-40B4-BE49-F238E27FC236}">
                              <a16:creationId xmlns="" xmlns:a16="http://schemas.microsoft.com/office/drawing/2014/main" id="{EE14AE86-9110-4BD3-A4D9-F068E304E18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238250" y="76200"/>
                          <a:ext cx="104775" cy="95250"/>
                        </a:xfrm>
                        <a:prstGeom prst="ellipse">
                          <a:avLst/>
                        </a:prstGeom>
                        <a:solidFill>
                          <a:srgbClr val="FFFF00"/>
                        </a:solidFill>
                        <a:ln w="3175"/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/>
                        </a:p>
                      </p:txBody>
                    </p:sp>
                    <p:grpSp>
                      <p:nvGrpSpPr>
                        <p:cNvPr id="111" name="Group 110">
                          <a:extLst>
                            <a:ext uri="{FF2B5EF4-FFF2-40B4-BE49-F238E27FC236}">
                              <a16:creationId xmlns="" xmlns:a16="http://schemas.microsoft.com/office/drawing/2014/main" id="{9C7EC871-6EBD-4D1B-8FEC-0E72E28AFC28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47700" y="-133350"/>
                          <a:ext cx="1647825" cy="1162050"/>
                          <a:chOff x="647700" y="-133350"/>
                          <a:chExt cx="1647825" cy="1162050"/>
                        </a:xfrm>
                      </p:grpSpPr>
                      <p:sp>
                        <p:nvSpPr>
                          <p:cNvPr id="112" name="Oval 111">
                            <a:extLst>
                              <a:ext uri="{FF2B5EF4-FFF2-40B4-BE49-F238E27FC236}">
                                <a16:creationId xmlns="" xmlns:a16="http://schemas.microsoft.com/office/drawing/2014/main" id="{269B73C6-B8E8-425D-9F93-B7FB2F4C33B7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00100" y="323850"/>
                            <a:ext cx="104775" cy="95250"/>
                          </a:xfrm>
                          <a:prstGeom prst="ellipse">
                            <a:avLst/>
                          </a:prstGeom>
                          <a:solidFill>
                            <a:schemeClr val="accent2">
                              <a:lumMod val="20000"/>
                              <a:lumOff val="80000"/>
                            </a:schemeClr>
                          </a:solidFill>
                          <a:ln w="3175">
                            <a:solidFill>
                              <a:srgbClr val="0070C0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ot="0" spcFirstLastPara="0" vert="horz" wrap="square" lIns="91440" tIns="45720" rIns="91440" bIns="45720" numCol="1" spcCol="0" rtlCol="0" fromWordArt="0" anchor="ctr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endParaRPr lang="en-US"/>
                          </a:p>
                        </p:txBody>
                      </p:sp>
                      <p:sp>
                        <p:nvSpPr>
                          <p:cNvPr id="113" name="Oval 112">
                            <a:extLst>
                              <a:ext uri="{FF2B5EF4-FFF2-40B4-BE49-F238E27FC236}">
                                <a16:creationId xmlns="" xmlns:a16="http://schemas.microsoft.com/office/drawing/2014/main" id="{4B0FC22E-AD3E-4641-B4FF-AB8FBFD0AB64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1000125" y="790575"/>
                            <a:ext cx="104775" cy="95250"/>
                          </a:xfrm>
                          <a:prstGeom prst="ellipse">
                            <a:avLst/>
                          </a:prstGeom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n w="3175">
                            <a:solidFill>
                              <a:srgbClr val="0070C0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ot="0" spcFirstLastPara="0" vert="horz" wrap="square" lIns="91440" tIns="45720" rIns="91440" bIns="45720" numCol="1" spcCol="0" rtlCol="0" fromWordArt="0" anchor="ctr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endParaRPr lang="en-US"/>
                          </a:p>
                        </p:txBody>
                      </p:sp>
                      <p:sp>
                        <p:nvSpPr>
                          <p:cNvPr id="114" name="Oval 113">
                            <a:extLst>
                              <a:ext uri="{FF2B5EF4-FFF2-40B4-BE49-F238E27FC236}">
                                <a16:creationId xmlns="" xmlns:a16="http://schemas.microsoft.com/office/drawing/2014/main" id="{01C9679E-C1A6-4E35-8940-BBD508362139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1343025" y="771525"/>
                            <a:ext cx="104775" cy="95250"/>
                          </a:xfrm>
                          <a:prstGeom prst="ellipse">
                            <a:avLst/>
                          </a:prstGeom>
                          <a:solidFill>
                            <a:srgbClr val="FFFF00"/>
                          </a:solidFill>
                          <a:ln w="3175">
                            <a:solidFill>
                              <a:srgbClr val="0070C0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ot="0" spcFirstLastPara="0" vert="horz" wrap="square" lIns="91440" tIns="45720" rIns="91440" bIns="45720" numCol="1" spcCol="0" rtlCol="0" fromWordArt="0" anchor="ctr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endParaRPr lang="en-US"/>
                          </a:p>
                        </p:txBody>
                      </p:sp>
                      <p:sp>
                        <p:nvSpPr>
                          <p:cNvPr id="115" name="Oval 114">
                            <a:extLst>
                              <a:ext uri="{FF2B5EF4-FFF2-40B4-BE49-F238E27FC236}">
                                <a16:creationId xmlns="" xmlns:a16="http://schemas.microsoft.com/office/drawing/2014/main" id="{2C8F71AD-4B37-4A47-9E4C-0C167A62941E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733425" y="809625"/>
                            <a:ext cx="104775" cy="95250"/>
                          </a:xfrm>
                          <a:prstGeom prst="ellipse">
                            <a:avLst/>
                          </a:prstGeom>
                          <a:solidFill>
                            <a:srgbClr val="FF0000"/>
                          </a:solidFill>
                          <a:ln w="3175">
                            <a:solidFill>
                              <a:srgbClr val="0070C0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ot="0" spcFirstLastPara="0" vert="horz" wrap="square" lIns="91440" tIns="45720" rIns="91440" bIns="45720" numCol="1" spcCol="0" rtlCol="0" fromWordArt="0" anchor="ctr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endParaRPr lang="en-US"/>
                          </a:p>
                        </p:txBody>
                      </p:sp>
                      <p:sp>
                        <p:nvSpPr>
                          <p:cNvPr id="116" name="Oval 115">
                            <a:extLst>
                              <a:ext uri="{FF2B5EF4-FFF2-40B4-BE49-F238E27FC236}">
                                <a16:creationId xmlns="" xmlns:a16="http://schemas.microsoft.com/office/drawing/2014/main" id="{BCCC1E96-545F-4F8F-BEEC-5F52EBC246B4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1857375" y="447675"/>
                            <a:ext cx="104775" cy="95250"/>
                          </a:xfrm>
                          <a:prstGeom prst="ellipse">
                            <a:avLst/>
                          </a:prstGeom>
                          <a:noFill/>
                          <a:ln w="3175"/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ot="0" spcFirstLastPara="0" vert="horz" wrap="square" lIns="91440" tIns="45720" rIns="91440" bIns="45720" numCol="1" spcCol="0" rtlCol="0" fromWordArt="0" anchor="ctr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endParaRPr lang="en-US"/>
                          </a:p>
                        </p:txBody>
                      </p:sp>
                      <p:sp>
                        <p:nvSpPr>
                          <p:cNvPr id="117" name="Oval 116">
                            <a:extLst>
                              <a:ext uri="{FF2B5EF4-FFF2-40B4-BE49-F238E27FC236}">
                                <a16:creationId xmlns="" xmlns:a16="http://schemas.microsoft.com/office/drawing/2014/main" id="{352B49B3-6336-4818-8897-F6729CCEA0EA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190750" y="504825"/>
                            <a:ext cx="104775" cy="95250"/>
                          </a:xfrm>
                          <a:prstGeom prst="ellipse">
                            <a:avLst/>
                          </a:prstGeom>
                          <a:noFill/>
                          <a:ln w="3175"/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ot="0" spcFirstLastPara="0" vert="horz" wrap="square" lIns="91440" tIns="45720" rIns="91440" bIns="45720" numCol="1" spcCol="0" rtlCol="0" fromWordArt="0" anchor="ctr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endParaRPr lang="en-US"/>
                          </a:p>
                        </p:txBody>
                      </p:sp>
                      <p:sp>
                        <p:nvSpPr>
                          <p:cNvPr id="118" name="Oval 117">
                            <a:extLst>
                              <a:ext uri="{FF2B5EF4-FFF2-40B4-BE49-F238E27FC236}">
                                <a16:creationId xmlns="" xmlns:a16="http://schemas.microsoft.com/office/drawing/2014/main" id="{0ECD52FC-D8A6-4F11-852C-2E6238648115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1428750" y="76200"/>
                            <a:ext cx="104775" cy="95250"/>
                          </a:xfrm>
                          <a:prstGeom prst="ellipse">
                            <a:avLst/>
                          </a:prstGeom>
                          <a:solidFill>
                            <a:schemeClr val="accent5">
                              <a:lumMod val="40000"/>
                              <a:lumOff val="60000"/>
                            </a:schemeClr>
                          </a:solidFill>
                          <a:ln w="3175">
                            <a:solidFill>
                              <a:srgbClr val="0070C0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ot="0" spcFirstLastPara="0" vert="horz" wrap="square" lIns="91440" tIns="45720" rIns="91440" bIns="45720" numCol="1" spcCol="0" rtlCol="0" fromWordArt="0" anchor="ctr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endParaRPr lang="en-US"/>
                          </a:p>
                        </p:txBody>
                      </p:sp>
                      <p:sp>
                        <p:nvSpPr>
                          <p:cNvPr id="119" name="Oval 118">
                            <a:extLst>
                              <a:ext uri="{FF2B5EF4-FFF2-40B4-BE49-F238E27FC236}">
                                <a16:creationId xmlns="" xmlns:a16="http://schemas.microsoft.com/office/drawing/2014/main" id="{9345D327-A825-435D-A801-53FFF81AA7DC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1143000" y="552450"/>
                            <a:ext cx="104775" cy="95250"/>
                          </a:xfrm>
                          <a:prstGeom prst="ellipse">
                            <a:avLst/>
                          </a:prstGeom>
                          <a:solidFill>
                            <a:srgbClr val="FFC000"/>
                          </a:solidFill>
                          <a:ln w="3175">
                            <a:solidFill>
                              <a:srgbClr val="0070C0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ot="0" spcFirstLastPara="0" vert="horz" wrap="square" lIns="91440" tIns="45720" rIns="91440" bIns="45720" numCol="1" spcCol="0" rtlCol="0" fromWordArt="0" anchor="ctr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endParaRPr lang="en-US"/>
                          </a:p>
                        </p:txBody>
                      </p:sp>
                      <p:sp>
                        <p:nvSpPr>
                          <p:cNvPr id="120" name="Oval 119">
                            <a:extLst>
                              <a:ext uri="{FF2B5EF4-FFF2-40B4-BE49-F238E27FC236}">
                                <a16:creationId xmlns="" xmlns:a16="http://schemas.microsoft.com/office/drawing/2014/main" id="{DBB94048-7500-41BF-B40D-F39C0646D66E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00100" y="581025"/>
                            <a:ext cx="104775" cy="95250"/>
                          </a:xfrm>
                          <a:prstGeom prst="ellipse">
                            <a:avLst/>
                          </a:prstGeom>
                          <a:solidFill>
                            <a:srgbClr val="00B050"/>
                          </a:solidFill>
                          <a:ln w="3175">
                            <a:solidFill>
                              <a:srgbClr val="0070C0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ot="0" spcFirstLastPara="0" vert="horz" wrap="square" lIns="91440" tIns="45720" rIns="91440" bIns="45720" numCol="1" spcCol="0" rtlCol="0" fromWordArt="0" anchor="ctr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endParaRPr lang="en-US"/>
                          </a:p>
                        </p:txBody>
                      </p:sp>
                      <p:sp>
                        <p:nvSpPr>
                          <p:cNvPr id="121" name="Rectangle 120">
                            <a:extLst>
                              <a:ext uri="{FF2B5EF4-FFF2-40B4-BE49-F238E27FC236}">
                                <a16:creationId xmlns="" xmlns:a16="http://schemas.microsoft.com/office/drawing/2014/main" id="{09A018CB-2A7C-4090-8BF3-3BDAD3CBE121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647700" y="-133350"/>
                            <a:ext cx="990600" cy="1162050"/>
                          </a:xfrm>
                          <a:prstGeom prst="rect">
                            <a:avLst/>
                          </a:prstGeom>
                          <a:noFill/>
                          <a:ln w="3175"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ot="0" spcFirstLastPara="0" vert="horz" wrap="square" lIns="91440" tIns="45720" rIns="91440" bIns="45720" numCol="1" spcCol="0" rtlCol="0" fromWordArt="0" anchor="ctr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endParaRPr lang="en-US"/>
                          </a:p>
                        </p:txBody>
                      </p:sp>
                    </p:grpSp>
                  </p:grpSp>
                </p:grpSp>
              </p:grpSp>
              <p:sp>
                <p:nvSpPr>
                  <p:cNvPr id="99" name="Text Box 309">
                    <a:extLst>
                      <a:ext uri="{FF2B5EF4-FFF2-40B4-BE49-F238E27FC236}">
                        <a16:creationId xmlns="" xmlns:a16="http://schemas.microsoft.com/office/drawing/2014/main" id="{F23B7332-BA6F-45A2-8C0B-A43F1B3886B4}"/>
                      </a:ext>
                    </a:extLst>
                  </p:cNvPr>
                  <p:cNvSpPr txBox="1"/>
                  <p:nvPr/>
                </p:nvSpPr>
                <p:spPr>
                  <a:xfrm>
                    <a:off x="701267" y="1186075"/>
                    <a:ext cx="1524000" cy="200055"/>
                  </a:xfrm>
                  <a:prstGeom prst="rect">
                    <a:avLst/>
                  </a:prstGeom>
                  <a:solidFill>
                    <a:prstClr val="white"/>
                  </a:solidFill>
                  <a:ln>
                    <a:noFill/>
                  </a:ln>
                </p:spPr>
                <p:txBody>
                  <a:bodyPr rot="0" spcFirstLastPara="0" vert="horz" wrap="square" lIns="0" tIns="0" rIns="0" bIns="0" numCol="1" spcCol="0" rtlCol="0" fromWordArt="0" anchor="t" anchorCtr="0" forceAA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marL="0" marR="0">
                      <a:spcBef>
                        <a:spcPts val="0"/>
                      </a:spcBef>
                      <a:spcAft>
                        <a:spcPts val="1000"/>
                      </a:spcAft>
                    </a:pPr>
                    <a:r>
                      <a:rPr lang="en-US" sz="1300" i="1" dirty="0">
                        <a:solidFill>
                          <a:srgbClr val="1F497D"/>
                        </a:solidFill>
                        <a:effectLst/>
                        <a:latin typeface="Segoe UI" panose="020B0502040204020203" pitchFamily="34" charset="0"/>
                        <a:ea typeface="Calibri" panose="020F0502020204030204" pitchFamily="34" charset="0"/>
                        <a:cs typeface="Segoe UI" panose="020B0502040204020203" pitchFamily="34" charset="0"/>
                      </a:rPr>
                      <a:t>Supervised</a:t>
                    </a:r>
                    <a:r>
                      <a:rPr lang="en-US" sz="1300" i="1" dirty="0">
                        <a:solidFill>
                          <a:srgbClr val="1F497D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a:t> Learning</a:t>
                    </a:r>
                    <a:endParaRPr lang="en-US" sz="900" i="1" dirty="0">
                      <a:solidFill>
                        <a:srgbClr val="1F497D"/>
                      </a:solidFill>
                      <a:effectLst/>
                      <a:latin typeface="Calibri" panose="020F0502020204030204" pitchFamily="34" charset="0"/>
                      <a:ea typeface="Calibri" panose="020F0502020204030204" pitchFamily="34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sp>
              <p:nvSpPr>
                <p:cNvPr id="97" name="Oval 96">
                  <a:extLst>
                    <a:ext uri="{FF2B5EF4-FFF2-40B4-BE49-F238E27FC236}">
                      <a16:creationId xmlns="" xmlns:a16="http://schemas.microsoft.com/office/drawing/2014/main" id="{24697BB1-403E-42D2-B839-1CF48402E066}"/>
                    </a:ext>
                  </a:extLst>
                </p:cNvPr>
                <p:cNvSpPr/>
                <p:nvPr/>
              </p:nvSpPr>
              <p:spPr>
                <a:xfrm>
                  <a:off x="1447800" y="676275"/>
                  <a:ext cx="104775" cy="95250"/>
                </a:xfrm>
                <a:prstGeom prst="ellipse">
                  <a:avLst/>
                </a:prstGeom>
                <a:solidFill>
                  <a:srgbClr val="FF0000"/>
                </a:solidFill>
                <a:ln w="3175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95" name="Oval 94">
                <a:extLst>
                  <a:ext uri="{FF2B5EF4-FFF2-40B4-BE49-F238E27FC236}">
                    <a16:creationId xmlns="" xmlns:a16="http://schemas.microsoft.com/office/drawing/2014/main" id="{D8D8EB95-7FE0-4295-9CFB-F64226293B8F}"/>
                  </a:ext>
                </a:extLst>
              </p:cNvPr>
              <p:cNvSpPr/>
              <p:nvPr/>
            </p:nvSpPr>
            <p:spPr>
              <a:xfrm>
                <a:off x="2085975" y="771525"/>
                <a:ext cx="104775" cy="95250"/>
              </a:xfrm>
              <a:prstGeom prst="ellipse">
                <a:avLst/>
              </a:prstGeom>
              <a:noFill/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</p:grpSp>
        <p:sp>
          <p:nvSpPr>
            <p:cNvPr id="93" name="Oval 92">
              <a:extLst>
                <a:ext uri="{FF2B5EF4-FFF2-40B4-BE49-F238E27FC236}">
                  <a16:creationId xmlns="" xmlns:a16="http://schemas.microsoft.com/office/drawing/2014/main" id="{4DE4147F-A707-4048-AEE7-3832C3DAA3E1}"/>
                </a:ext>
              </a:extLst>
            </p:cNvPr>
            <p:cNvSpPr/>
            <p:nvPr/>
          </p:nvSpPr>
          <p:spPr>
            <a:xfrm>
              <a:off x="1981200" y="228600"/>
              <a:ext cx="104775" cy="95250"/>
            </a:xfrm>
            <a:prstGeom prst="ellipse">
              <a:avLst/>
            </a:prstGeom>
            <a:noFill/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="" xmlns:a16="http://schemas.microsoft.com/office/drawing/2014/main" id="{1AFBD964-249B-41CC-8432-7DC960A1EEA6}"/>
              </a:ext>
            </a:extLst>
          </p:cNvPr>
          <p:cNvGrpSpPr/>
          <p:nvPr/>
        </p:nvGrpSpPr>
        <p:grpSpPr>
          <a:xfrm>
            <a:off x="2997912" y="1636451"/>
            <a:ext cx="1766888" cy="1557352"/>
            <a:chOff x="652462" y="0"/>
            <a:chExt cx="1766888" cy="1557352"/>
          </a:xfrm>
        </p:grpSpPr>
        <p:grpSp>
          <p:nvGrpSpPr>
            <p:cNvPr id="123" name="Group 122">
              <a:extLst>
                <a:ext uri="{FF2B5EF4-FFF2-40B4-BE49-F238E27FC236}">
                  <a16:creationId xmlns="" xmlns:a16="http://schemas.microsoft.com/office/drawing/2014/main" id="{130E707B-DA9B-4E4B-9A93-253CB87FB21C}"/>
                </a:ext>
              </a:extLst>
            </p:cNvPr>
            <p:cNvGrpSpPr/>
            <p:nvPr/>
          </p:nvGrpSpPr>
          <p:grpSpPr>
            <a:xfrm>
              <a:off x="652462" y="0"/>
              <a:ext cx="1766888" cy="1557352"/>
              <a:chOff x="652462" y="0"/>
              <a:chExt cx="1766888" cy="1557352"/>
            </a:xfrm>
          </p:grpSpPr>
          <p:grpSp>
            <p:nvGrpSpPr>
              <p:cNvPr id="127" name="Group 126">
                <a:extLst>
                  <a:ext uri="{FF2B5EF4-FFF2-40B4-BE49-F238E27FC236}">
                    <a16:creationId xmlns="" xmlns:a16="http://schemas.microsoft.com/office/drawing/2014/main" id="{AF300248-7E91-4A3F-A907-E0A0792B3147}"/>
                  </a:ext>
                </a:extLst>
              </p:cNvPr>
              <p:cNvGrpSpPr/>
              <p:nvPr/>
            </p:nvGrpSpPr>
            <p:grpSpPr>
              <a:xfrm>
                <a:off x="652462" y="0"/>
                <a:ext cx="1766888" cy="1557352"/>
                <a:chOff x="652462" y="-57150"/>
                <a:chExt cx="1766888" cy="1557352"/>
              </a:xfrm>
            </p:grpSpPr>
            <p:grpSp>
              <p:nvGrpSpPr>
                <p:cNvPr id="129" name="Group 128">
                  <a:extLst>
                    <a:ext uri="{FF2B5EF4-FFF2-40B4-BE49-F238E27FC236}">
                      <a16:creationId xmlns="" xmlns:a16="http://schemas.microsoft.com/office/drawing/2014/main" id="{C785AD35-2C33-4F06-B0D1-D04729EC8110}"/>
                    </a:ext>
                  </a:extLst>
                </p:cNvPr>
                <p:cNvGrpSpPr/>
                <p:nvPr/>
              </p:nvGrpSpPr>
              <p:grpSpPr>
                <a:xfrm>
                  <a:off x="652462" y="-57150"/>
                  <a:ext cx="1719263" cy="1557352"/>
                  <a:chOff x="652462" y="-57150"/>
                  <a:chExt cx="1719263" cy="1557352"/>
                </a:xfrm>
              </p:grpSpPr>
              <p:grpSp>
                <p:nvGrpSpPr>
                  <p:cNvPr id="131" name="Group 130">
                    <a:extLst>
                      <a:ext uri="{FF2B5EF4-FFF2-40B4-BE49-F238E27FC236}">
                        <a16:creationId xmlns="" xmlns:a16="http://schemas.microsoft.com/office/drawing/2014/main" id="{5511B5DD-F1F6-4A45-ABB3-1BC6AA61673D}"/>
                      </a:ext>
                    </a:extLst>
                  </p:cNvPr>
                  <p:cNvGrpSpPr/>
                  <p:nvPr/>
                </p:nvGrpSpPr>
                <p:grpSpPr>
                  <a:xfrm>
                    <a:off x="657225" y="-57150"/>
                    <a:ext cx="1714500" cy="1162050"/>
                    <a:chOff x="600075" y="-57150"/>
                    <a:chExt cx="1714500" cy="1162050"/>
                  </a:xfrm>
                </p:grpSpPr>
                <p:sp>
                  <p:nvSpPr>
                    <p:cNvPr id="133" name="Text Box 273">
                      <a:extLst>
                        <a:ext uri="{FF2B5EF4-FFF2-40B4-BE49-F238E27FC236}">
                          <a16:creationId xmlns="" xmlns:a16="http://schemas.microsoft.com/office/drawing/2014/main" id="{66BC3965-CB9B-4955-A587-11E7725AA1D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962150" y="152400"/>
                      <a:ext cx="295275" cy="285750"/>
                    </a:xfrm>
                    <a:prstGeom prst="rect">
                      <a:avLst/>
                    </a:prstGeom>
                    <a:noFill/>
                    <a:ln w="6350">
                      <a:noFill/>
                    </a:ln>
                  </p:spPr>
                  <p:txBody>
                    <a:bodyPr rot="0" spcFirstLastPara="0" vert="horz" wrap="square" lIns="91440" tIns="45720" rIns="91440" bIns="45720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?</a:t>
                      </a:r>
                    </a:p>
                  </p:txBody>
                </p:sp>
                <p:grpSp>
                  <p:nvGrpSpPr>
                    <p:cNvPr id="134" name="Group 133">
                      <a:extLst>
                        <a:ext uri="{FF2B5EF4-FFF2-40B4-BE49-F238E27FC236}">
                          <a16:creationId xmlns="" xmlns:a16="http://schemas.microsoft.com/office/drawing/2014/main" id="{FD166006-2313-4C0B-99AB-53806BAAC8F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00075" y="-57150"/>
                      <a:ext cx="1714500" cy="1162050"/>
                      <a:chOff x="600075" y="-57150"/>
                      <a:chExt cx="1714500" cy="1162050"/>
                    </a:xfrm>
                  </p:grpSpPr>
                  <p:sp>
                    <p:nvSpPr>
                      <p:cNvPr id="135" name="Oval 134">
                        <a:extLst>
                          <a:ext uri="{FF2B5EF4-FFF2-40B4-BE49-F238E27FC236}">
                            <a16:creationId xmlns="" xmlns:a16="http://schemas.microsoft.com/office/drawing/2014/main" id="{B9C9A9D0-397F-4546-B167-EB035258F9A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790700" y="190500"/>
                        <a:ext cx="104775" cy="95250"/>
                      </a:xfrm>
                      <a:prstGeom prst="ellipse">
                        <a:avLst/>
                      </a:prstGeom>
                      <a:noFill/>
                      <a:ln w="3175"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36" name="Oval 135">
                        <a:extLst>
                          <a:ext uri="{FF2B5EF4-FFF2-40B4-BE49-F238E27FC236}">
                            <a16:creationId xmlns="" xmlns:a16="http://schemas.microsoft.com/office/drawing/2014/main" id="{9DDF222F-4C3B-4754-8B51-3C2EA7784EE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924050" y="47625"/>
                        <a:ext cx="104775" cy="95250"/>
                      </a:xfrm>
                      <a:prstGeom prst="ellipse">
                        <a:avLst/>
                      </a:prstGeom>
                      <a:noFill/>
                      <a:ln w="3175"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37" name="Oval 136">
                        <a:extLst>
                          <a:ext uri="{FF2B5EF4-FFF2-40B4-BE49-F238E27FC236}">
                            <a16:creationId xmlns="" xmlns:a16="http://schemas.microsoft.com/office/drawing/2014/main" id="{9AC338ED-8552-4B7A-AFB2-20C7B6C6881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809750" y="400050"/>
                        <a:ext cx="104775" cy="95250"/>
                      </a:xfrm>
                      <a:prstGeom prst="ellipse">
                        <a:avLst/>
                      </a:prstGeom>
                      <a:noFill/>
                      <a:ln w="3175"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38" name="Oval 137">
                        <a:extLst>
                          <a:ext uri="{FF2B5EF4-FFF2-40B4-BE49-F238E27FC236}">
                            <a16:creationId xmlns="" xmlns:a16="http://schemas.microsoft.com/office/drawing/2014/main" id="{4709DE6F-406B-40CD-876F-5226B43A9F3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285875" y="266700"/>
                        <a:ext cx="104775" cy="95250"/>
                      </a:xfrm>
                      <a:prstGeom prst="ellipse">
                        <a:avLst/>
                      </a:prstGeom>
                      <a:noFill/>
                      <a:ln w="3175">
                        <a:solidFill>
                          <a:srgbClr val="0070C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grpSp>
                    <p:nvGrpSpPr>
                      <p:cNvPr id="139" name="Group 138">
                        <a:extLst>
                          <a:ext uri="{FF2B5EF4-FFF2-40B4-BE49-F238E27FC236}">
                            <a16:creationId xmlns="" xmlns:a16="http://schemas.microsoft.com/office/drawing/2014/main" id="{2B7ACD94-5043-4720-B549-AE6260E84082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00075" y="-57150"/>
                        <a:ext cx="1714500" cy="1162050"/>
                        <a:chOff x="600075" y="-57150"/>
                        <a:chExt cx="1714500" cy="1162050"/>
                      </a:xfrm>
                    </p:grpSpPr>
                    <p:sp>
                      <p:nvSpPr>
                        <p:cNvPr id="140" name="Oval 139">
                          <a:extLst>
                            <a:ext uri="{FF2B5EF4-FFF2-40B4-BE49-F238E27FC236}">
                              <a16:creationId xmlns="" xmlns:a16="http://schemas.microsoft.com/office/drawing/2014/main" id="{4E34A59F-C28E-46DB-9DC8-192762023F1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762000" y="66675"/>
                          <a:ext cx="104775" cy="95250"/>
                        </a:xfrm>
                        <a:prstGeom prst="ellipse">
                          <a:avLst/>
                        </a:prstGeom>
                        <a:noFill/>
                        <a:ln w="3175">
                          <a:solidFill>
                            <a:srgbClr val="0070C0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41" name="Oval 140">
                          <a:extLst>
                            <a:ext uri="{FF2B5EF4-FFF2-40B4-BE49-F238E27FC236}">
                              <a16:creationId xmlns="" xmlns:a16="http://schemas.microsoft.com/office/drawing/2014/main" id="{2BC515EE-8F03-4EC2-9C0B-A08B7B98B8E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71550" y="66675"/>
                          <a:ext cx="104775" cy="95250"/>
                        </a:xfrm>
                        <a:prstGeom prst="ellipse">
                          <a:avLst/>
                        </a:prstGeom>
                        <a:noFill/>
                        <a:ln w="3175">
                          <a:solidFill>
                            <a:srgbClr val="0070C0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42" name="Oval 141">
                          <a:extLst>
                            <a:ext uri="{FF2B5EF4-FFF2-40B4-BE49-F238E27FC236}">
                              <a16:creationId xmlns="" xmlns:a16="http://schemas.microsoft.com/office/drawing/2014/main" id="{D9076F27-7E37-43AB-9537-ECF5BD5D5B1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019175" y="257175"/>
                          <a:ext cx="104775" cy="95250"/>
                        </a:xfrm>
                        <a:prstGeom prst="ellipse">
                          <a:avLst/>
                        </a:prstGeom>
                        <a:noFill/>
                        <a:ln w="3175">
                          <a:solidFill>
                            <a:srgbClr val="0070C0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43" name="Oval 142">
                          <a:extLst>
                            <a:ext uri="{FF2B5EF4-FFF2-40B4-BE49-F238E27FC236}">
                              <a16:creationId xmlns="" xmlns:a16="http://schemas.microsoft.com/office/drawing/2014/main" id="{FEC7A83F-E927-4A3E-91A4-6E0A83FD67A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09625" y="495300"/>
                          <a:ext cx="104775" cy="95250"/>
                        </a:xfrm>
                        <a:prstGeom prst="ellipse">
                          <a:avLst/>
                        </a:prstGeom>
                        <a:noFill/>
                        <a:ln w="3175"/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/>
                        </a:p>
                      </p:txBody>
                    </p:sp>
                    <p:grpSp>
                      <p:nvGrpSpPr>
                        <p:cNvPr id="144" name="Group 143">
                          <a:extLst>
                            <a:ext uri="{FF2B5EF4-FFF2-40B4-BE49-F238E27FC236}">
                              <a16:creationId xmlns="" xmlns:a16="http://schemas.microsoft.com/office/drawing/2014/main" id="{15D6B196-916D-4089-A4AD-8526FAB28DA4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00075" y="-57150"/>
                          <a:ext cx="1714500" cy="1162050"/>
                          <a:chOff x="600075" y="-57150"/>
                          <a:chExt cx="1714500" cy="1162050"/>
                        </a:xfrm>
                      </p:grpSpPr>
                      <p:sp>
                        <p:nvSpPr>
                          <p:cNvPr id="145" name="Oval 144">
                            <a:extLst>
                              <a:ext uri="{FF2B5EF4-FFF2-40B4-BE49-F238E27FC236}">
                                <a16:creationId xmlns="" xmlns:a16="http://schemas.microsoft.com/office/drawing/2014/main" id="{3C0E89C3-D83C-4EBC-929F-38AB17E062AE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790575" y="314325"/>
                            <a:ext cx="104775" cy="95250"/>
                          </a:xfrm>
                          <a:prstGeom prst="ellipse">
                            <a:avLst/>
                          </a:prstGeom>
                          <a:noFill/>
                          <a:ln w="3175">
                            <a:solidFill>
                              <a:srgbClr val="0070C0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ot="0" spcFirstLastPara="0" vert="horz" wrap="square" lIns="91440" tIns="45720" rIns="91440" bIns="45720" numCol="1" spcCol="0" rtlCol="0" fromWordArt="0" anchor="ctr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endParaRPr lang="en-US"/>
                          </a:p>
                        </p:txBody>
                      </p:sp>
                      <p:sp>
                        <p:nvSpPr>
                          <p:cNvPr id="146" name="Oval 145">
                            <a:extLst>
                              <a:ext uri="{FF2B5EF4-FFF2-40B4-BE49-F238E27FC236}">
                                <a16:creationId xmlns="" xmlns:a16="http://schemas.microsoft.com/office/drawing/2014/main" id="{81BCF4C3-58F7-415C-AE0D-CD0A85C60405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1057275" y="485775"/>
                            <a:ext cx="104775" cy="95250"/>
                          </a:xfrm>
                          <a:prstGeom prst="ellipse">
                            <a:avLst/>
                          </a:prstGeom>
                          <a:noFill/>
                          <a:ln w="3175">
                            <a:solidFill>
                              <a:srgbClr val="0070C0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ot="0" spcFirstLastPara="0" vert="horz" wrap="square" lIns="91440" tIns="45720" rIns="91440" bIns="45720" numCol="1" spcCol="0" rtlCol="0" fromWordArt="0" anchor="ctr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endParaRPr lang="en-US"/>
                          </a:p>
                        </p:txBody>
                      </p:sp>
                      <p:sp>
                        <p:nvSpPr>
                          <p:cNvPr id="147" name="Oval 146">
                            <a:extLst>
                              <a:ext uri="{FF2B5EF4-FFF2-40B4-BE49-F238E27FC236}">
                                <a16:creationId xmlns="" xmlns:a16="http://schemas.microsoft.com/office/drawing/2014/main" id="{7668EBD7-2DE7-44F8-AEFF-46D651CB2A7A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790575" y="704850"/>
                            <a:ext cx="104775" cy="95250"/>
                          </a:xfrm>
                          <a:prstGeom prst="ellipse">
                            <a:avLst/>
                          </a:prstGeom>
                          <a:noFill/>
                          <a:ln w="3175">
                            <a:solidFill>
                              <a:srgbClr val="0070C0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ot="0" spcFirstLastPara="0" vert="horz" wrap="square" lIns="91440" tIns="45720" rIns="91440" bIns="45720" numCol="1" spcCol="0" rtlCol="0" fromWordArt="0" anchor="ctr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endParaRPr lang="en-US"/>
                          </a:p>
                        </p:txBody>
                      </p:sp>
                      <p:sp>
                        <p:nvSpPr>
                          <p:cNvPr id="148" name="Oval 147">
                            <a:extLst>
                              <a:ext uri="{FF2B5EF4-FFF2-40B4-BE49-F238E27FC236}">
                                <a16:creationId xmlns="" xmlns:a16="http://schemas.microsoft.com/office/drawing/2014/main" id="{6CE5529F-1147-4E7A-81FE-235A5E2EDA75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1019175" y="714375"/>
                            <a:ext cx="104775" cy="95250"/>
                          </a:xfrm>
                          <a:prstGeom prst="ellipse">
                            <a:avLst/>
                          </a:prstGeom>
                          <a:noFill/>
                          <a:ln w="3175">
                            <a:solidFill>
                              <a:srgbClr val="0070C0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ot="0" spcFirstLastPara="0" vert="horz" wrap="square" lIns="91440" tIns="45720" rIns="91440" bIns="45720" numCol="1" spcCol="0" rtlCol="0" fromWordArt="0" anchor="ctr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endParaRPr lang="en-US"/>
                          </a:p>
                        </p:txBody>
                      </p:sp>
                      <p:sp>
                        <p:nvSpPr>
                          <p:cNvPr id="149" name="Oval 148">
                            <a:extLst>
                              <a:ext uri="{FF2B5EF4-FFF2-40B4-BE49-F238E27FC236}">
                                <a16:creationId xmlns="" xmlns:a16="http://schemas.microsoft.com/office/drawing/2014/main" id="{BF2E976E-B828-4D8E-BA52-61F1D701EB68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057400" y="485775"/>
                            <a:ext cx="104775" cy="95250"/>
                          </a:xfrm>
                          <a:prstGeom prst="ellipse">
                            <a:avLst/>
                          </a:prstGeom>
                          <a:noFill/>
                          <a:ln w="3175"/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ot="0" spcFirstLastPara="0" vert="horz" wrap="square" lIns="91440" tIns="45720" rIns="91440" bIns="45720" numCol="1" spcCol="0" rtlCol="0" fromWordArt="0" anchor="ctr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endParaRPr lang="en-US"/>
                          </a:p>
                        </p:txBody>
                      </p:sp>
                      <p:sp>
                        <p:nvSpPr>
                          <p:cNvPr id="150" name="Oval 149">
                            <a:extLst>
                              <a:ext uri="{FF2B5EF4-FFF2-40B4-BE49-F238E27FC236}">
                                <a16:creationId xmlns="" xmlns:a16="http://schemas.microsoft.com/office/drawing/2014/main" id="{2652C9A3-39B1-43CD-ACF8-B8D66576F672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209800" y="66675"/>
                            <a:ext cx="104775" cy="95250"/>
                          </a:xfrm>
                          <a:prstGeom prst="ellipse">
                            <a:avLst/>
                          </a:prstGeom>
                          <a:noFill/>
                          <a:ln w="3175"/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ot="0" spcFirstLastPara="0" vert="horz" wrap="square" lIns="91440" tIns="45720" rIns="91440" bIns="45720" numCol="1" spcCol="0" rtlCol="0" fromWordArt="0" anchor="ctr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endParaRPr lang="en-US"/>
                          </a:p>
                        </p:txBody>
                      </p:sp>
                      <p:sp>
                        <p:nvSpPr>
                          <p:cNvPr id="151" name="Oval 150">
                            <a:extLst>
                              <a:ext uri="{FF2B5EF4-FFF2-40B4-BE49-F238E27FC236}">
                                <a16:creationId xmlns="" xmlns:a16="http://schemas.microsoft.com/office/drawing/2014/main" id="{64CBECFB-5B02-40DB-AD70-939796B5F6CD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1276350" y="76200"/>
                            <a:ext cx="104775" cy="95250"/>
                          </a:xfrm>
                          <a:prstGeom prst="ellipse">
                            <a:avLst/>
                          </a:prstGeom>
                          <a:noFill/>
                          <a:ln w="3175">
                            <a:solidFill>
                              <a:srgbClr val="0070C0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ot="0" spcFirstLastPara="0" vert="horz" wrap="square" lIns="91440" tIns="45720" rIns="91440" bIns="45720" numCol="1" spcCol="0" rtlCol="0" fromWordArt="0" anchor="ctr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endParaRPr lang="en-US"/>
                          </a:p>
                        </p:txBody>
                      </p:sp>
                      <p:sp>
                        <p:nvSpPr>
                          <p:cNvPr id="152" name="Oval 151">
                            <a:extLst>
                              <a:ext uri="{FF2B5EF4-FFF2-40B4-BE49-F238E27FC236}">
                                <a16:creationId xmlns="" xmlns:a16="http://schemas.microsoft.com/office/drawing/2014/main" id="{98F49DA7-8538-48F0-BB25-5468EDA0C0FD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1352550" y="466725"/>
                            <a:ext cx="104775" cy="95250"/>
                          </a:xfrm>
                          <a:prstGeom prst="ellipse">
                            <a:avLst/>
                          </a:prstGeom>
                          <a:noFill/>
                          <a:ln w="3175">
                            <a:solidFill>
                              <a:srgbClr val="0070C0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ot="0" spcFirstLastPara="0" vert="horz" wrap="square" lIns="91440" tIns="45720" rIns="91440" bIns="45720" numCol="1" spcCol="0" rtlCol="0" fromWordArt="0" anchor="ctr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endParaRPr lang="en-US"/>
                          </a:p>
                        </p:txBody>
                      </p:sp>
                      <p:sp>
                        <p:nvSpPr>
                          <p:cNvPr id="153" name="Oval 152">
                            <a:extLst>
                              <a:ext uri="{FF2B5EF4-FFF2-40B4-BE49-F238E27FC236}">
                                <a16:creationId xmlns="" xmlns:a16="http://schemas.microsoft.com/office/drawing/2014/main" id="{52AD920C-9154-4419-83F8-C01054C235E2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1266825" y="676275"/>
                            <a:ext cx="104775" cy="95250"/>
                          </a:xfrm>
                          <a:prstGeom prst="ellipse">
                            <a:avLst/>
                          </a:prstGeom>
                          <a:noFill/>
                          <a:ln w="3175">
                            <a:solidFill>
                              <a:srgbClr val="0070C0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ot="0" spcFirstLastPara="0" vert="horz" wrap="square" lIns="91440" tIns="45720" rIns="91440" bIns="45720" numCol="1" spcCol="0" rtlCol="0" fromWordArt="0" anchor="ctr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endParaRPr lang="en-US"/>
                          </a:p>
                        </p:txBody>
                      </p:sp>
                      <p:sp>
                        <p:nvSpPr>
                          <p:cNvPr id="154" name="Rectangle 153">
                            <a:extLst>
                              <a:ext uri="{FF2B5EF4-FFF2-40B4-BE49-F238E27FC236}">
                                <a16:creationId xmlns="" xmlns:a16="http://schemas.microsoft.com/office/drawing/2014/main" id="{026D5253-53A9-4B80-A24C-90A34CFE5DD8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600075" y="-57150"/>
                            <a:ext cx="990600" cy="1162050"/>
                          </a:xfrm>
                          <a:prstGeom prst="rect">
                            <a:avLst/>
                          </a:prstGeom>
                          <a:noFill/>
                          <a:ln w="3175"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ot="0" spcFirstLastPara="0" vert="horz" wrap="square" lIns="91440" tIns="45720" rIns="91440" bIns="45720" numCol="1" spcCol="0" rtlCol="0" fromWordArt="0" anchor="ctr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endParaRPr lang="en-US"/>
                          </a:p>
                        </p:txBody>
                      </p:sp>
                    </p:grpSp>
                  </p:grpSp>
                </p:grpSp>
              </p:grpSp>
              <p:sp>
                <p:nvSpPr>
                  <p:cNvPr id="132" name="Text Box 283">
                    <a:extLst>
                      <a:ext uri="{FF2B5EF4-FFF2-40B4-BE49-F238E27FC236}">
                        <a16:creationId xmlns="" xmlns:a16="http://schemas.microsoft.com/office/drawing/2014/main" id="{DB161FFB-94A8-43FB-82AD-61E6938CE2A1}"/>
                      </a:ext>
                    </a:extLst>
                  </p:cNvPr>
                  <p:cNvSpPr txBox="1"/>
                  <p:nvPr/>
                </p:nvSpPr>
                <p:spPr>
                  <a:xfrm>
                    <a:off x="652462" y="1300147"/>
                    <a:ext cx="1647825" cy="200055"/>
                  </a:xfrm>
                  <a:prstGeom prst="rect">
                    <a:avLst/>
                  </a:prstGeom>
                  <a:solidFill>
                    <a:prstClr val="white"/>
                  </a:solidFill>
                  <a:ln>
                    <a:noFill/>
                  </a:ln>
                </p:spPr>
                <p:txBody>
                  <a:bodyPr rot="0" spcFirstLastPara="0" vert="horz" wrap="square" lIns="0" tIns="0" rIns="0" bIns="0" numCol="1" spcCol="0" rtlCol="0" fromWordArt="0" anchor="t" anchorCtr="0" forceAA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marL="0" marR="0">
                      <a:spcBef>
                        <a:spcPts val="0"/>
                      </a:spcBef>
                      <a:spcAft>
                        <a:spcPts val="1000"/>
                      </a:spcAft>
                    </a:pPr>
                    <a:r>
                      <a:rPr lang="en-US" sz="1300" i="1" dirty="0">
                        <a:solidFill>
                          <a:srgbClr val="1F497D"/>
                        </a:solidFill>
                        <a:effectLst/>
                        <a:latin typeface="Segoe UI" panose="020B0502040204020203" pitchFamily="34" charset="0"/>
                        <a:ea typeface="Calibri" panose="020F0502020204030204" pitchFamily="34" charset="0"/>
                        <a:cs typeface="Segoe UI" panose="020B0502040204020203" pitchFamily="34" charset="0"/>
                      </a:rPr>
                      <a:t>Unsupervised Learning</a:t>
                    </a:r>
                    <a:endParaRPr lang="en-US" sz="900" i="1" dirty="0">
                      <a:solidFill>
                        <a:srgbClr val="1F497D"/>
                      </a:solidFill>
                      <a:effectLst/>
                      <a:latin typeface="Segoe UI" panose="020B0502040204020203" pitchFamily="34" charset="0"/>
                      <a:ea typeface="Calibri" panose="020F0502020204030204" pitchFamily="34" charset="0"/>
                      <a:cs typeface="Segoe UI" panose="020B0502040204020203" pitchFamily="34" charset="0"/>
                    </a:endParaRPr>
                  </a:p>
                </p:txBody>
              </p:sp>
            </p:grpSp>
            <p:sp>
              <p:nvSpPr>
                <p:cNvPr id="130" name="Oval 129">
                  <a:extLst>
                    <a:ext uri="{FF2B5EF4-FFF2-40B4-BE49-F238E27FC236}">
                      <a16:creationId xmlns="" xmlns:a16="http://schemas.microsoft.com/office/drawing/2014/main" id="{36A09694-FDD1-4299-86A3-762C8340EAA8}"/>
                    </a:ext>
                  </a:extLst>
                </p:cNvPr>
                <p:cNvSpPr/>
                <p:nvPr/>
              </p:nvSpPr>
              <p:spPr>
                <a:xfrm>
                  <a:off x="2314575" y="314325"/>
                  <a:ext cx="104775" cy="95250"/>
                </a:xfrm>
                <a:prstGeom prst="ellipse">
                  <a:avLst/>
                </a:prstGeom>
                <a:noFill/>
                <a:ln w="31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128" name="Oval 127">
                <a:extLst>
                  <a:ext uri="{FF2B5EF4-FFF2-40B4-BE49-F238E27FC236}">
                    <a16:creationId xmlns="" xmlns:a16="http://schemas.microsoft.com/office/drawing/2014/main" id="{38820CAC-CDDC-4B2E-B826-4BA4139B3883}"/>
                  </a:ext>
                </a:extLst>
              </p:cNvPr>
              <p:cNvSpPr/>
              <p:nvPr/>
            </p:nvSpPr>
            <p:spPr>
              <a:xfrm>
                <a:off x="1257300" y="942975"/>
                <a:ext cx="104775" cy="95250"/>
              </a:xfrm>
              <a:prstGeom prst="ellipse">
                <a:avLst/>
              </a:prstGeom>
              <a:noFill/>
              <a:ln w="3175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</p:grpSp>
        <p:sp>
          <p:nvSpPr>
            <p:cNvPr id="124" name="Oval 123">
              <a:extLst>
                <a:ext uri="{FF2B5EF4-FFF2-40B4-BE49-F238E27FC236}">
                  <a16:creationId xmlns="" xmlns:a16="http://schemas.microsoft.com/office/drawing/2014/main" id="{3199C4F7-B267-4C36-8619-E5F934D9EE56}"/>
                </a:ext>
              </a:extLst>
            </p:cNvPr>
            <p:cNvSpPr/>
            <p:nvPr/>
          </p:nvSpPr>
          <p:spPr>
            <a:xfrm>
              <a:off x="828675" y="990600"/>
              <a:ext cx="104775" cy="95250"/>
            </a:xfrm>
            <a:prstGeom prst="ellipse">
              <a:avLst/>
            </a:prstGeom>
            <a:noFill/>
            <a:ln w="31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="" xmlns:a16="http://schemas.microsoft.com/office/drawing/2014/main" id="{2DFAE6E4-B945-48BA-9C1E-C3D1E8788110}"/>
                </a:ext>
              </a:extLst>
            </p:cNvPr>
            <p:cNvSpPr/>
            <p:nvPr/>
          </p:nvSpPr>
          <p:spPr>
            <a:xfrm>
              <a:off x="1057275" y="1047750"/>
              <a:ext cx="104775" cy="95250"/>
            </a:xfrm>
            <a:prstGeom prst="ellipse">
              <a:avLst/>
            </a:prstGeom>
            <a:noFill/>
            <a:ln w="31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="" xmlns:a16="http://schemas.microsoft.com/office/drawing/2014/main" id="{A0412849-61AD-4928-AABE-3FF292E7A60F}"/>
                </a:ext>
              </a:extLst>
            </p:cNvPr>
            <p:cNvSpPr/>
            <p:nvPr/>
          </p:nvSpPr>
          <p:spPr>
            <a:xfrm>
              <a:off x="1476375" y="914400"/>
              <a:ext cx="104775" cy="95250"/>
            </a:xfrm>
            <a:prstGeom prst="ellipse">
              <a:avLst/>
            </a:prstGeom>
            <a:noFill/>
            <a:ln w="31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  <p:grpSp>
        <p:nvGrpSpPr>
          <p:cNvPr id="155" name="Group 154">
            <a:extLst>
              <a:ext uri="{FF2B5EF4-FFF2-40B4-BE49-F238E27FC236}">
                <a16:creationId xmlns="" xmlns:a16="http://schemas.microsoft.com/office/drawing/2014/main" id="{1B7CD79E-BB33-464A-8D68-A98A3885683B}"/>
              </a:ext>
            </a:extLst>
          </p:cNvPr>
          <p:cNvGrpSpPr/>
          <p:nvPr/>
        </p:nvGrpSpPr>
        <p:grpSpPr>
          <a:xfrm>
            <a:off x="5961378" y="1598112"/>
            <a:ext cx="2114551" cy="1609755"/>
            <a:chOff x="552450" y="0"/>
            <a:chExt cx="2114551" cy="1609755"/>
          </a:xfrm>
        </p:grpSpPr>
        <p:grpSp>
          <p:nvGrpSpPr>
            <p:cNvPr id="156" name="Group 155">
              <a:extLst>
                <a:ext uri="{FF2B5EF4-FFF2-40B4-BE49-F238E27FC236}">
                  <a16:creationId xmlns="" xmlns:a16="http://schemas.microsoft.com/office/drawing/2014/main" id="{87AE26AC-82FF-42F0-A0A7-B185C80EABDE}"/>
                </a:ext>
              </a:extLst>
            </p:cNvPr>
            <p:cNvGrpSpPr/>
            <p:nvPr/>
          </p:nvGrpSpPr>
          <p:grpSpPr>
            <a:xfrm>
              <a:off x="828675" y="466725"/>
              <a:ext cx="457200" cy="628650"/>
              <a:chOff x="0" y="0"/>
              <a:chExt cx="457200" cy="628650"/>
            </a:xfrm>
          </p:grpSpPr>
          <p:grpSp>
            <p:nvGrpSpPr>
              <p:cNvPr id="206" name="Group 205">
                <a:extLst>
                  <a:ext uri="{FF2B5EF4-FFF2-40B4-BE49-F238E27FC236}">
                    <a16:creationId xmlns="" xmlns:a16="http://schemas.microsoft.com/office/drawing/2014/main" id="{9096190D-3402-4E4A-9816-333999DFA37A}"/>
                  </a:ext>
                </a:extLst>
              </p:cNvPr>
              <p:cNvGrpSpPr/>
              <p:nvPr/>
            </p:nvGrpSpPr>
            <p:grpSpPr>
              <a:xfrm>
                <a:off x="19050" y="419100"/>
                <a:ext cx="428625" cy="209550"/>
                <a:chOff x="0" y="0"/>
                <a:chExt cx="428625" cy="209550"/>
              </a:xfrm>
            </p:grpSpPr>
            <p:sp>
              <p:nvSpPr>
                <p:cNvPr id="210" name="Oval 209">
                  <a:extLst>
                    <a:ext uri="{FF2B5EF4-FFF2-40B4-BE49-F238E27FC236}">
                      <a16:creationId xmlns="" xmlns:a16="http://schemas.microsoft.com/office/drawing/2014/main" id="{CA2CC702-355A-4140-83B7-E8DCA13D4961}"/>
                    </a:ext>
                  </a:extLst>
                </p:cNvPr>
                <p:cNvSpPr/>
                <p:nvPr/>
              </p:nvSpPr>
              <p:spPr>
                <a:xfrm>
                  <a:off x="0" y="114300"/>
                  <a:ext cx="104775" cy="95250"/>
                </a:xfrm>
                <a:prstGeom prst="ellipse">
                  <a:avLst/>
                </a:prstGeom>
                <a:noFill/>
                <a:ln w="3175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11" name="Oval 210">
                  <a:extLst>
                    <a:ext uri="{FF2B5EF4-FFF2-40B4-BE49-F238E27FC236}">
                      <a16:creationId xmlns="" xmlns:a16="http://schemas.microsoft.com/office/drawing/2014/main" id="{C97B32C7-B7A3-4693-9414-1CBB8FA3FD62}"/>
                    </a:ext>
                  </a:extLst>
                </p:cNvPr>
                <p:cNvSpPr/>
                <p:nvPr/>
              </p:nvSpPr>
              <p:spPr>
                <a:xfrm>
                  <a:off x="323850" y="0"/>
                  <a:ext cx="104775" cy="95250"/>
                </a:xfrm>
                <a:prstGeom prst="ellipse">
                  <a:avLst/>
                </a:prstGeom>
                <a:noFill/>
                <a:ln w="3175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207" name="Group 206">
                <a:extLst>
                  <a:ext uri="{FF2B5EF4-FFF2-40B4-BE49-F238E27FC236}">
                    <a16:creationId xmlns="" xmlns:a16="http://schemas.microsoft.com/office/drawing/2014/main" id="{5709E483-D0C9-43F8-9263-9D10BBE33E07}"/>
                  </a:ext>
                </a:extLst>
              </p:cNvPr>
              <p:cNvGrpSpPr/>
              <p:nvPr/>
            </p:nvGrpSpPr>
            <p:grpSpPr>
              <a:xfrm>
                <a:off x="0" y="0"/>
                <a:ext cx="457200" cy="247650"/>
                <a:chOff x="0" y="0"/>
                <a:chExt cx="457200" cy="247650"/>
              </a:xfrm>
            </p:grpSpPr>
            <p:sp>
              <p:nvSpPr>
                <p:cNvPr id="208" name="Oval 207">
                  <a:extLst>
                    <a:ext uri="{FF2B5EF4-FFF2-40B4-BE49-F238E27FC236}">
                      <a16:creationId xmlns="" xmlns:a16="http://schemas.microsoft.com/office/drawing/2014/main" id="{1869FF65-1EAA-412E-96CB-7AB82BB0DA30}"/>
                    </a:ext>
                  </a:extLst>
                </p:cNvPr>
                <p:cNvSpPr/>
                <p:nvPr/>
              </p:nvSpPr>
              <p:spPr>
                <a:xfrm>
                  <a:off x="352425" y="0"/>
                  <a:ext cx="104775" cy="95250"/>
                </a:xfrm>
                <a:prstGeom prst="ellipse">
                  <a:avLst/>
                </a:prstGeom>
                <a:noFill/>
                <a:ln w="3175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09" name="Oval 208">
                  <a:extLst>
                    <a:ext uri="{FF2B5EF4-FFF2-40B4-BE49-F238E27FC236}">
                      <a16:creationId xmlns="" xmlns:a16="http://schemas.microsoft.com/office/drawing/2014/main" id="{F9AB554B-6983-4C6C-A172-6004759EBE7D}"/>
                    </a:ext>
                  </a:extLst>
                </p:cNvPr>
                <p:cNvSpPr/>
                <p:nvPr/>
              </p:nvSpPr>
              <p:spPr>
                <a:xfrm>
                  <a:off x="0" y="152400"/>
                  <a:ext cx="104775" cy="95250"/>
                </a:xfrm>
                <a:prstGeom prst="ellipse">
                  <a:avLst/>
                </a:prstGeom>
                <a:noFill/>
                <a:ln w="3175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/>
                </a:p>
              </p:txBody>
            </p:sp>
          </p:grpSp>
        </p:grpSp>
        <p:grpSp>
          <p:nvGrpSpPr>
            <p:cNvPr id="157" name="Group 156">
              <a:extLst>
                <a:ext uri="{FF2B5EF4-FFF2-40B4-BE49-F238E27FC236}">
                  <a16:creationId xmlns="" xmlns:a16="http://schemas.microsoft.com/office/drawing/2014/main" id="{3B148897-49F5-4937-B0D0-0912CBAAD80C}"/>
                </a:ext>
              </a:extLst>
            </p:cNvPr>
            <p:cNvGrpSpPr/>
            <p:nvPr/>
          </p:nvGrpSpPr>
          <p:grpSpPr>
            <a:xfrm>
              <a:off x="552450" y="0"/>
              <a:ext cx="2114551" cy="1609755"/>
              <a:chOff x="552450" y="0"/>
              <a:chExt cx="2114551" cy="1609755"/>
            </a:xfrm>
          </p:grpSpPr>
          <p:sp>
            <p:nvSpPr>
              <p:cNvPr id="158" name="Oval 157">
                <a:extLst>
                  <a:ext uri="{FF2B5EF4-FFF2-40B4-BE49-F238E27FC236}">
                    <a16:creationId xmlns="" xmlns:a16="http://schemas.microsoft.com/office/drawing/2014/main" id="{742712D5-7C50-45E3-B2CA-470766CA1967}"/>
                  </a:ext>
                </a:extLst>
              </p:cNvPr>
              <p:cNvSpPr/>
              <p:nvPr/>
            </p:nvSpPr>
            <p:spPr>
              <a:xfrm>
                <a:off x="1943104" y="704435"/>
                <a:ext cx="104775" cy="95250"/>
              </a:xfrm>
              <a:prstGeom prst="ellipse">
                <a:avLst/>
              </a:prstGeom>
              <a:noFill/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grpSp>
            <p:nvGrpSpPr>
              <p:cNvPr id="159" name="Group 158">
                <a:extLst>
                  <a:ext uri="{FF2B5EF4-FFF2-40B4-BE49-F238E27FC236}">
                    <a16:creationId xmlns="" xmlns:a16="http://schemas.microsoft.com/office/drawing/2014/main" id="{DA11542B-1BF6-4BA2-8F5F-649839A1D04D}"/>
                  </a:ext>
                </a:extLst>
              </p:cNvPr>
              <p:cNvGrpSpPr/>
              <p:nvPr/>
            </p:nvGrpSpPr>
            <p:grpSpPr>
              <a:xfrm>
                <a:off x="552450" y="0"/>
                <a:ext cx="2114551" cy="1609755"/>
                <a:chOff x="552450" y="0"/>
                <a:chExt cx="2114551" cy="1609755"/>
              </a:xfrm>
            </p:grpSpPr>
            <p:grpSp>
              <p:nvGrpSpPr>
                <p:cNvPr id="160" name="Group 159">
                  <a:extLst>
                    <a:ext uri="{FF2B5EF4-FFF2-40B4-BE49-F238E27FC236}">
                      <a16:creationId xmlns="" xmlns:a16="http://schemas.microsoft.com/office/drawing/2014/main" id="{78974358-98C7-45B8-ACB3-7C7DB6F38707}"/>
                    </a:ext>
                  </a:extLst>
                </p:cNvPr>
                <p:cNvGrpSpPr/>
                <p:nvPr/>
              </p:nvGrpSpPr>
              <p:grpSpPr>
                <a:xfrm>
                  <a:off x="552450" y="0"/>
                  <a:ext cx="2114551" cy="1609755"/>
                  <a:chOff x="552450" y="0"/>
                  <a:chExt cx="2114551" cy="1609755"/>
                </a:xfrm>
              </p:grpSpPr>
              <p:grpSp>
                <p:nvGrpSpPr>
                  <p:cNvPr id="162" name="Group 161">
                    <a:extLst>
                      <a:ext uri="{FF2B5EF4-FFF2-40B4-BE49-F238E27FC236}">
                        <a16:creationId xmlns="" xmlns:a16="http://schemas.microsoft.com/office/drawing/2014/main" id="{DEAD9EE9-0B07-44A3-82FA-EFAA09E65598}"/>
                      </a:ext>
                    </a:extLst>
                  </p:cNvPr>
                  <p:cNvGrpSpPr/>
                  <p:nvPr/>
                </p:nvGrpSpPr>
                <p:grpSpPr>
                  <a:xfrm>
                    <a:off x="552450" y="0"/>
                    <a:ext cx="2114551" cy="1609755"/>
                    <a:chOff x="552450" y="0"/>
                    <a:chExt cx="2114551" cy="1609755"/>
                  </a:xfrm>
                </p:grpSpPr>
                <p:grpSp>
                  <p:nvGrpSpPr>
                    <p:cNvPr id="164" name="Group 163">
                      <a:extLst>
                        <a:ext uri="{FF2B5EF4-FFF2-40B4-BE49-F238E27FC236}">
                          <a16:creationId xmlns="" xmlns:a16="http://schemas.microsoft.com/office/drawing/2014/main" id="{6789424C-CF11-401E-9EDC-C1A90D6820D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52450" y="0"/>
                      <a:ext cx="2114551" cy="1609755"/>
                      <a:chOff x="552450" y="0"/>
                      <a:chExt cx="2114551" cy="1609755"/>
                    </a:xfrm>
                  </p:grpSpPr>
                  <p:grpSp>
                    <p:nvGrpSpPr>
                      <p:cNvPr id="166" name="Group 165">
                        <a:extLst>
                          <a:ext uri="{FF2B5EF4-FFF2-40B4-BE49-F238E27FC236}">
                            <a16:creationId xmlns="" xmlns:a16="http://schemas.microsoft.com/office/drawing/2014/main" id="{ED221882-FCBB-41C7-8491-0504E089569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552450" y="0"/>
                        <a:ext cx="2114551" cy="1609755"/>
                        <a:chOff x="552450" y="0"/>
                        <a:chExt cx="2114551" cy="1609755"/>
                      </a:xfrm>
                    </p:grpSpPr>
                    <p:grpSp>
                      <p:nvGrpSpPr>
                        <p:cNvPr id="168" name="Group 167">
                          <a:extLst>
                            <a:ext uri="{FF2B5EF4-FFF2-40B4-BE49-F238E27FC236}">
                              <a16:creationId xmlns="" xmlns:a16="http://schemas.microsoft.com/office/drawing/2014/main" id="{F356AA9C-940C-46DC-B4A5-64E819F19037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552450" y="0"/>
                          <a:ext cx="2114551" cy="1609755"/>
                          <a:chOff x="552450" y="0"/>
                          <a:chExt cx="2114551" cy="1609755"/>
                        </a:xfrm>
                      </p:grpSpPr>
                      <p:grpSp>
                        <p:nvGrpSpPr>
                          <p:cNvPr id="170" name="Group 169">
                            <a:extLst>
                              <a:ext uri="{FF2B5EF4-FFF2-40B4-BE49-F238E27FC236}">
                                <a16:creationId xmlns="" xmlns:a16="http://schemas.microsoft.com/office/drawing/2014/main" id="{F5288FAC-7DA1-4772-911F-E5E270834F8D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552450" y="0"/>
                            <a:ext cx="2114551" cy="1609755"/>
                            <a:chOff x="552450" y="0"/>
                            <a:chExt cx="2114551" cy="1609755"/>
                          </a:xfrm>
                        </p:grpSpPr>
                        <p:grpSp>
                          <p:nvGrpSpPr>
                            <p:cNvPr id="172" name="Group 171">
                              <a:extLst>
                                <a:ext uri="{FF2B5EF4-FFF2-40B4-BE49-F238E27FC236}">
                                  <a16:creationId xmlns="" xmlns:a16="http://schemas.microsoft.com/office/drawing/2014/main" id="{7BA1CFF3-38C8-4639-985E-4DC13AC60E67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552450" y="0"/>
                              <a:ext cx="2114551" cy="1609755"/>
                              <a:chOff x="552450" y="0"/>
                              <a:chExt cx="2114551" cy="1609755"/>
                            </a:xfrm>
                          </p:grpSpPr>
                          <p:grpSp>
                            <p:nvGrpSpPr>
                              <p:cNvPr id="174" name="Group 173">
                                <a:extLst>
                                  <a:ext uri="{FF2B5EF4-FFF2-40B4-BE49-F238E27FC236}">
                                    <a16:creationId xmlns="" xmlns:a16="http://schemas.microsoft.com/office/drawing/2014/main" id="{5F589015-5DAD-4974-8473-8DE9D8B5D483}"/>
                                  </a:ext>
                                </a:extLst>
                              </p:cNvPr>
                              <p:cNvGrpSpPr/>
                              <p:nvPr/>
                            </p:nvGrpSpPr>
                            <p:grpSpPr>
                              <a:xfrm>
                                <a:off x="552450" y="0"/>
                                <a:ext cx="2114551" cy="1609755"/>
                                <a:chOff x="800100" y="0"/>
                                <a:chExt cx="2114551" cy="1609755"/>
                              </a:xfrm>
                            </p:grpSpPr>
                            <p:sp>
                              <p:nvSpPr>
                                <p:cNvPr id="176" name="Oval 175">
                                  <a:extLst>
                                    <a:ext uri="{FF2B5EF4-FFF2-40B4-BE49-F238E27FC236}">
                                      <a16:creationId xmlns="" xmlns:a16="http://schemas.microsoft.com/office/drawing/2014/main" id="{E8A5FEE7-2030-4FC8-99BF-E0D6D63F7FC6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1657350" y="171450"/>
                                  <a:ext cx="104775" cy="95250"/>
                                </a:xfrm>
                                <a:prstGeom prst="ellipse">
                                  <a:avLst/>
                                </a:prstGeom>
                                <a:solidFill>
                                  <a:srgbClr val="C00000"/>
                                </a:solidFill>
                                <a:ln w="3175">
                                  <a:solidFill>
                                    <a:srgbClr val="0070C0"/>
                                  </a:solidFill>
                                </a:ln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rot="0" spcFirstLastPara="0" vert="horz" wrap="square" lIns="91440" tIns="45720" rIns="91440" bIns="45720" numCol="1" spcCol="0" rtlCol="0" fromWordArt="0" anchor="ctr" anchorCtr="0" forceAA="0" compatLnSpc="1">
                                  <a:prstTxWarp prst="textNoShape">
                                    <a:avLst/>
                                  </a:prstTxWarp>
                                  <a:noAutofit/>
                                </a:bodyPr>
                                <a:lstStyle/>
                                <a:p>
                                  <a:endParaRPr lang="en-US"/>
                                </a:p>
                              </p:txBody>
                            </p:sp>
                            <p:grpSp>
                              <p:nvGrpSpPr>
                                <p:cNvPr id="177" name="Group 176">
                                  <a:extLst>
                                    <a:ext uri="{FF2B5EF4-FFF2-40B4-BE49-F238E27FC236}">
                                      <a16:creationId xmlns="" xmlns:a16="http://schemas.microsoft.com/office/drawing/2014/main" id="{65B238FB-8D36-46F7-92BC-125E4DA79481}"/>
                                    </a:ext>
                                  </a:extLst>
                                </p:cNvPr>
                                <p:cNvGrpSpPr/>
                                <p:nvPr/>
                              </p:nvGrpSpPr>
                              <p:grpSpPr>
                                <a:xfrm>
                                  <a:off x="800100" y="0"/>
                                  <a:ext cx="2114551" cy="1609755"/>
                                  <a:chOff x="800100" y="0"/>
                                  <a:chExt cx="2114551" cy="1609755"/>
                                </a:xfrm>
                              </p:grpSpPr>
                              <p:grpSp>
                                <p:nvGrpSpPr>
                                  <p:cNvPr id="178" name="Group 177">
                                    <a:extLst>
                                      <a:ext uri="{FF2B5EF4-FFF2-40B4-BE49-F238E27FC236}">
                                        <a16:creationId xmlns="" xmlns:a16="http://schemas.microsoft.com/office/drawing/2014/main" id="{F61455F6-0CC9-4BE5-A13D-91C74D8A355A}"/>
                                      </a:ext>
                                    </a:extLst>
                                  </p:cNvPr>
                                  <p:cNvGrpSpPr/>
                                  <p:nvPr/>
                                </p:nvGrpSpPr>
                                <p:grpSpPr>
                                  <a:xfrm>
                                    <a:off x="800100" y="0"/>
                                    <a:ext cx="2114551" cy="1609755"/>
                                    <a:chOff x="800100" y="0"/>
                                    <a:chExt cx="2114551" cy="1609755"/>
                                  </a:xfrm>
                                </p:grpSpPr>
                                <p:grpSp>
                                  <p:nvGrpSpPr>
                                    <p:cNvPr id="180" name="Group 179">
                                      <a:extLst>
                                        <a:ext uri="{FF2B5EF4-FFF2-40B4-BE49-F238E27FC236}">
                                          <a16:creationId xmlns="" xmlns:a16="http://schemas.microsoft.com/office/drawing/2014/main" id="{92A36AD1-33DA-4B70-B8B7-2057A98DCFCF}"/>
                                        </a:ext>
                                      </a:extLst>
                                    </p:cNvPr>
                                    <p:cNvGrpSpPr/>
                                    <p:nvPr/>
                                  </p:nvGrpSpPr>
                                  <p:grpSpPr>
                                    <a:xfrm>
                                      <a:off x="800100" y="0"/>
                                      <a:ext cx="2114551" cy="1609755"/>
                                      <a:chOff x="800100" y="-142875"/>
                                      <a:chExt cx="2114551" cy="1609755"/>
                                    </a:xfrm>
                                  </p:grpSpPr>
                                  <p:grpSp>
                                    <p:nvGrpSpPr>
                                      <p:cNvPr id="182" name="Group 181">
                                        <a:extLst>
                                          <a:ext uri="{FF2B5EF4-FFF2-40B4-BE49-F238E27FC236}">
                                            <a16:creationId xmlns="" xmlns:a16="http://schemas.microsoft.com/office/drawing/2014/main" id="{F428E740-65AA-4DCE-A23F-B7ED7BAC8BFB}"/>
                                          </a:ext>
                                        </a:extLst>
                                      </p:cNvPr>
                                      <p:cNvGrpSpPr/>
                                      <p:nvPr/>
                                    </p:nvGrpSpPr>
                                    <p:grpSpPr>
                                      <a:xfrm>
                                        <a:off x="800100" y="-142875"/>
                                        <a:ext cx="1876014" cy="1162050"/>
                                        <a:chOff x="742950" y="-142875"/>
                                        <a:chExt cx="1876014" cy="1162050"/>
                                      </a:xfrm>
                                    </p:grpSpPr>
                                    <p:sp>
                                      <p:nvSpPr>
                                        <p:cNvPr id="184" name="Text Box 312">
                                          <a:extLst>
                                            <a:ext uri="{FF2B5EF4-FFF2-40B4-BE49-F238E27FC236}">
                                              <a16:creationId xmlns="" xmlns:a16="http://schemas.microsoft.com/office/drawing/2014/main" id="{963E8E7D-F7A0-4A64-806F-4B4043986CFB}"/>
                                            </a:ext>
                                          </a:extLst>
                                        </p:cNvPr>
                                        <p:cNvSpPr txBox="1"/>
                                        <p:nvPr/>
                                      </p:nvSpPr>
                                      <p:spPr>
                                        <a:xfrm>
                                          <a:off x="2127806" y="152400"/>
                                          <a:ext cx="295275" cy="285750"/>
                                        </a:xfrm>
                                        <a:prstGeom prst="rect">
                                          <a:avLst/>
                                        </a:prstGeom>
                                        <a:noFill/>
                                        <a:ln w="6350">
                                          <a:noFill/>
                                        </a:ln>
                                      </p:spPr>
                                      <p:txBody>
                                        <a:bodyPr rot="0" spcFirstLastPara="0" vert="horz" wrap="square" lIns="91440" tIns="45720" rIns="91440" bIns="45720" numCol="1" spcCol="0" rtlCol="0" fromWordArt="0" anchor="t" anchorCtr="0" forceAA="0" compatLnSpc="1">
                                          <a:prstTxWarp prst="textNoShape">
                                            <a:avLst/>
                                          </a:prstTxWarp>
                                          <a:noAutofit/>
                                        </a:bodyPr>
                                        <a:lstStyle/>
                                        <a:p>
                                          <a:pPr marL="0" marR="0">
                                            <a:lnSpc>
                                              <a:spcPct val="115000"/>
                                            </a:lnSpc>
                                            <a:spcBef>
                                              <a:spcPts val="0"/>
                                            </a:spcBef>
                                            <a:spcAft>
                                              <a:spcPts val="1000"/>
                                            </a:spcAft>
                                          </a:pPr>
                                          <a:r>
                                            <a:rPr lang="en-US" sz="1100">
                                              <a:effectLst/>
                                              <a:latin typeface="Calibri" panose="020F0502020204030204" pitchFamily="34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  <a:t>?</a:t>
                                          </a:r>
                                        </a:p>
                                      </p:txBody>
                                    </p:sp>
                                    <p:grpSp>
                                      <p:nvGrpSpPr>
                                        <p:cNvPr id="185" name="Group 184">
                                          <a:extLst>
                                            <a:ext uri="{FF2B5EF4-FFF2-40B4-BE49-F238E27FC236}">
                                              <a16:creationId xmlns="" xmlns:a16="http://schemas.microsoft.com/office/drawing/2014/main" id="{F004EE27-5492-4051-BB65-5CDBD0C3E6D2}"/>
                                            </a:ext>
                                          </a:extLst>
                                        </p:cNvPr>
                                        <p:cNvGrpSpPr/>
                                        <p:nvPr/>
                                      </p:nvGrpSpPr>
                                      <p:grpSpPr>
                                        <a:xfrm>
                                          <a:off x="742950" y="-142875"/>
                                          <a:ext cx="1876014" cy="1162050"/>
                                          <a:chOff x="742950" y="-142875"/>
                                          <a:chExt cx="1876014" cy="1162050"/>
                                        </a:xfrm>
                                      </p:grpSpPr>
                                      <p:sp>
                                        <p:nvSpPr>
                                          <p:cNvPr id="186" name="Oval 185">
                                            <a:extLst>
                                              <a:ext uri="{FF2B5EF4-FFF2-40B4-BE49-F238E27FC236}">
                                                <a16:creationId xmlns="" xmlns:a16="http://schemas.microsoft.com/office/drawing/2014/main" id="{15F6B3A0-55DF-4209-BA7C-AD91296DCAAE}"/>
                                              </a:ext>
                                            </a:extLst>
                                          </p:cNvPr>
                                          <p:cNvSpPr/>
                                          <p:nvPr/>
                                        </p:nvSpPr>
                                        <p:spPr>
                                          <a:xfrm>
                                            <a:off x="1982860" y="118442"/>
                                            <a:ext cx="104775" cy="95250"/>
                                          </a:xfrm>
                                          <a:prstGeom prst="ellipse">
                                            <a:avLst/>
                                          </a:prstGeom>
                                          <a:noFill/>
                                          <a:ln w="3175"/>
                                        </p:spPr>
                                        <p:style>
                                          <a:lnRef idx="2">
                                            <a:schemeClr val="accent1">
                                              <a:shade val="50000"/>
                                            </a:schemeClr>
                                          </a:lnRef>
                                          <a:fillRef idx="1">
                                            <a:schemeClr val="accent1"/>
                                          </a:fillRef>
                                          <a:effectRef idx="0">
                                            <a:schemeClr val="accent1"/>
                                          </a:effectRef>
                                          <a:fontRef idx="minor">
                                            <a:schemeClr val="lt1"/>
                                          </a:fontRef>
                                        </p:style>
                                        <p:txBody>
                                          <a:bodyPr rot="0" spcFirstLastPara="0" vert="horz" wrap="square" lIns="91440" tIns="45720" rIns="91440" bIns="45720" numCol="1" spcCol="0" rtlCol="0" fromWordArt="0" anchor="ctr" anchorCtr="0" forceAA="0" compatLnSpc="1">
                                            <a:prstTxWarp prst="textNoShape">
                                              <a:avLst/>
                                            </a:prstTxWarp>
                                            <a:noAutofit/>
                                          </a:bodyPr>
                                          <a:lstStyle/>
                                          <a:p>
                                            <a:endParaRPr lang="en-US"/>
                                          </a:p>
                                        </p:txBody>
                                      </p:sp>
                                      <p:sp>
                                        <p:nvSpPr>
                                          <p:cNvPr id="187" name="Oval 186">
                                            <a:extLst>
                                              <a:ext uri="{FF2B5EF4-FFF2-40B4-BE49-F238E27FC236}">
                                                <a16:creationId xmlns="" xmlns:a16="http://schemas.microsoft.com/office/drawing/2014/main" id="{0483665B-0FC3-4B7D-BA37-033B85C1A5B9}"/>
                                              </a:ext>
                                            </a:extLst>
                                          </p:cNvPr>
                                          <p:cNvSpPr/>
                                          <p:nvPr/>
                                        </p:nvSpPr>
                                        <p:spPr>
                                          <a:xfrm>
                                            <a:off x="2209389" y="-9110"/>
                                            <a:ext cx="104775" cy="95250"/>
                                          </a:xfrm>
                                          <a:prstGeom prst="ellipse">
                                            <a:avLst/>
                                          </a:prstGeom>
                                          <a:noFill/>
                                          <a:ln w="3175"/>
                                        </p:spPr>
                                        <p:style>
                                          <a:lnRef idx="2">
                                            <a:schemeClr val="accent1">
                                              <a:shade val="50000"/>
                                            </a:schemeClr>
                                          </a:lnRef>
                                          <a:fillRef idx="1">
                                            <a:schemeClr val="accent1"/>
                                          </a:fillRef>
                                          <a:effectRef idx="0">
                                            <a:schemeClr val="accent1"/>
                                          </a:effectRef>
                                          <a:fontRef idx="minor">
                                            <a:schemeClr val="lt1"/>
                                          </a:fontRef>
                                        </p:style>
                                        <p:txBody>
                                          <a:bodyPr rot="0" spcFirstLastPara="0" vert="horz" wrap="square" lIns="91440" tIns="45720" rIns="91440" bIns="45720" numCol="1" spcCol="0" rtlCol="0" fromWordArt="0" anchor="ctr" anchorCtr="0" forceAA="0" compatLnSpc="1">
                                            <a:prstTxWarp prst="textNoShape">
                                              <a:avLst/>
                                            </a:prstTxWarp>
                                            <a:noAutofit/>
                                          </a:bodyPr>
                                          <a:lstStyle/>
                                          <a:p>
                                            <a:endParaRPr lang="en-US"/>
                                          </a:p>
                                        </p:txBody>
                                      </p:sp>
                                      <p:sp>
                                        <p:nvSpPr>
                                          <p:cNvPr id="188" name="Oval 187">
                                            <a:extLst>
                                              <a:ext uri="{FF2B5EF4-FFF2-40B4-BE49-F238E27FC236}">
                                                <a16:creationId xmlns="" xmlns:a16="http://schemas.microsoft.com/office/drawing/2014/main" id="{24BE1E67-405E-48EA-93AD-19C43BBD35EC}"/>
                                              </a:ext>
                                            </a:extLst>
                                          </p:cNvPr>
                                          <p:cNvSpPr/>
                                          <p:nvPr/>
                                        </p:nvSpPr>
                                        <p:spPr>
                                          <a:xfrm>
                                            <a:off x="2514189" y="335031"/>
                                            <a:ext cx="104775" cy="95250"/>
                                          </a:xfrm>
                                          <a:prstGeom prst="ellipse">
                                            <a:avLst/>
                                          </a:prstGeom>
                                          <a:noFill/>
                                          <a:ln w="3175"/>
                                        </p:spPr>
                                        <p:style>
                                          <a:lnRef idx="2">
                                            <a:schemeClr val="accent1">
                                              <a:shade val="50000"/>
                                            </a:schemeClr>
                                          </a:lnRef>
                                          <a:fillRef idx="1">
                                            <a:schemeClr val="accent1"/>
                                          </a:fillRef>
                                          <a:effectRef idx="0">
                                            <a:schemeClr val="accent1"/>
                                          </a:effectRef>
                                          <a:fontRef idx="minor">
                                            <a:schemeClr val="lt1"/>
                                          </a:fontRef>
                                        </p:style>
                                        <p:txBody>
                                          <a:bodyPr rot="0" spcFirstLastPara="0" vert="horz" wrap="square" lIns="91440" tIns="45720" rIns="91440" bIns="45720" numCol="1" spcCol="0" rtlCol="0" fromWordArt="0" anchor="ctr" anchorCtr="0" forceAA="0" compatLnSpc="1">
                                            <a:prstTxWarp prst="textNoShape">
                                              <a:avLst/>
                                            </a:prstTxWarp>
                                            <a:noAutofit/>
                                          </a:bodyPr>
                                          <a:lstStyle/>
                                          <a:p>
                                            <a:endParaRPr lang="en-US"/>
                                          </a:p>
                                        </p:txBody>
                                      </p:sp>
                                      <p:sp>
                                        <p:nvSpPr>
                                          <p:cNvPr id="189" name="Oval 188">
                                            <a:extLst>
                                              <a:ext uri="{FF2B5EF4-FFF2-40B4-BE49-F238E27FC236}">
                                                <a16:creationId xmlns="" xmlns:a16="http://schemas.microsoft.com/office/drawing/2014/main" id="{09471540-DB6D-4D93-9A91-D5568EBEC711}"/>
                                              </a:ext>
                                            </a:extLst>
                                          </p:cNvPr>
                                          <p:cNvSpPr/>
                                          <p:nvPr/>
                                        </p:nvSpPr>
                                        <p:spPr>
                                          <a:xfrm>
                                            <a:off x="1543050" y="342900"/>
                                            <a:ext cx="104775" cy="95250"/>
                                          </a:xfrm>
                                          <a:prstGeom prst="ellipse">
                                            <a:avLst/>
                                          </a:prstGeom>
                                          <a:noFill/>
                                          <a:ln w="3175">
                                            <a:solidFill>
                                              <a:srgbClr val="0070C0"/>
                                            </a:solidFill>
                                          </a:ln>
                                        </p:spPr>
                                        <p:style>
                                          <a:lnRef idx="2">
                                            <a:schemeClr val="accent1">
                                              <a:shade val="50000"/>
                                            </a:schemeClr>
                                          </a:lnRef>
                                          <a:fillRef idx="1">
                                            <a:schemeClr val="accent1"/>
                                          </a:fillRef>
                                          <a:effectRef idx="0">
                                            <a:schemeClr val="accent1"/>
                                          </a:effectRef>
                                          <a:fontRef idx="minor">
                                            <a:schemeClr val="lt1"/>
                                          </a:fontRef>
                                        </p:style>
                                        <p:txBody>
                                          <a:bodyPr rot="0" spcFirstLastPara="0" vert="horz" wrap="square" lIns="91440" tIns="45720" rIns="91440" bIns="45720" numCol="1" spcCol="0" rtlCol="0" fromWordArt="0" anchor="ctr" anchorCtr="0" forceAA="0" compatLnSpc="1">
                                            <a:prstTxWarp prst="textNoShape">
                                              <a:avLst/>
                                            </a:prstTxWarp>
                                            <a:noAutofit/>
                                          </a:bodyPr>
                                          <a:lstStyle/>
                                          <a:p>
                                            <a:endParaRPr lang="en-US"/>
                                          </a:p>
                                        </p:txBody>
                                      </p:sp>
                                      <p:grpSp>
                                        <p:nvGrpSpPr>
                                          <p:cNvPr id="190" name="Group 189">
                                            <a:extLst>
                                              <a:ext uri="{FF2B5EF4-FFF2-40B4-BE49-F238E27FC236}">
                                                <a16:creationId xmlns="" xmlns:a16="http://schemas.microsoft.com/office/drawing/2014/main" id="{E12CECEE-9B0B-4CA6-9346-E7F35005A23D}"/>
                                              </a:ext>
                                            </a:extLst>
                                          </p:cNvPr>
                                          <p:cNvGrpSpPr/>
                                          <p:nvPr/>
                                        </p:nvGrpSpPr>
                                        <p:grpSpPr>
                                          <a:xfrm>
                                            <a:off x="742950" y="-142875"/>
                                            <a:ext cx="1784491" cy="1162050"/>
                                            <a:chOff x="742950" y="-142875"/>
                                            <a:chExt cx="1784491" cy="1162050"/>
                                          </a:xfrm>
                                        </p:grpSpPr>
                                        <p:sp>
                                          <p:nvSpPr>
                                            <p:cNvPr id="191" name="Oval 190">
                                              <a:extLst>
                                                <a:ext uri="{FF2B5EF4-FFF2-40B4-BE49-F238E27FC236}">
                                                  <a16:creationId xmlns="" xmlns:a16="http://schemas.microsoft.com/office/drawing/2014/main" id="{4282D5AE-4BBB-4C5C-A672-73B72B6971E8}"/>
                                                </a:ext>
                                              </a:extLst>
                                            </p:cNvPr>
                                            <p:cNvSpPr/>
                                            <p:nvPr/>
                                          </p:nvSpPr>
                                          <p:spPr>
                                            <a:xfrm>
                                              <a:off x="819150" y="-104775"/>
                                              <a:ext cx="104775" cy="95250"/>
                                            </a:xfrm>
                                            <a:prstGeom prst="ellipse">
                                              <a:avLst/>
                                            </a:prstGeom>
                                            <a:solidFill>
                                              <a:schemeClr val="accent6">
                                                <a:lumMod val="75000"/>
                                              </a:schemeClr>
                                            </a:solidFill>
                                            <a:ln w="3175">
                                              <a:solidFill>
                                                <a:srgbClr val="0070C0"/>
                                              </a:solidFill>
                                            </a:ln>
                                          </p:spPr>
                                          <p:style>
                                            <a:lnRef idx="2">
                                              <a:schemeClr val="accent1">
                                                <a:shade val="50000"/>
                                              </a:schemeClr>
                                            </a:lnRef>
                                            <a:fillRef idx="1">
                                              <a:schemeClr val="accent1"/>
                                            </a:fillRef>
                                            <a:effectRef idx="0">
                                              <a:schemeClr val="accent1"/>
                                            </a:effectRef>
                                            <a:fontRef idx="minor">
                                              <a:schemeClr val="lt1"/>
                                            </a:fontRef>
                                          </p:style>
                                          <p:txBody>
                                            <a:bodyPr rot="0" spcFirstLastPara="0" vert="horz" wrap="square" lIns="91440" tIns="45720" rIns="91440" bIns="45720" numCol="1" spcCol="0" rtlCol="0" fromWordArt="0" anchor="ctr" anchorCtr="0" forceAA="0" compatLnSpc="1">
                                              <a:prstTxWarp prst="textNoShape">
                                                <a:avLst/>
                                              </a:prstTxWarp>
                                              <a:noAutofit/>
                                            </a:bodyPr>
                                            <a:lstStyle/>
                                            <a:p>
                                              <a:endParaRPr lang="en-US"/>
                                            </a:p>
                                          </p:txBody>
                                        </p:sp>
                                        <p:sp>
                                          <p:nvSpPr>
                                            <p:cNvPr id="192" name="Oval 191">
                                              <a:extLst>
                                                <a:ext uri="{FF2B5EF4-FFF2-40B4-BE49-F238E27FC236}">
                                                  <a16:creationId xmlns="" xmlns:a16="http://schemas.microsoft.com/office/drawing/2014/main" id="{842E4A7B-446A-41E9-B370-324072DB6D92}"/>
                                                </a:ext>
                                              </a:extLst>
                                            </p:cNvPr>
                                            <p:cNvSpPr/>
                                            <p:nvPr/>
                                          </p:nvSpPr>
                                          <p:spPr>
                                            <a:xfrm>
                                              <a:off x="1066800" y="-57150"/>
                                              <a:ext cx="104775" cy="95250"/>
                                            </a:xfrm>
                                            <a:prstGeom prst="ellipse">
                                              <a:avLst/>
                                            </a:prstGeom>
                                            <a:noFill/>
                                            <a:ln w="3175">
                                              <a:solidFill>
                                                <a:srgbClr val="0070C0"/>
                                              </a:solidFill>
                                            </a:ln>
                                          </p:spPr>
                                          <p:style>
                                            <a:lnRef idx="2">
                                              <a:schemeClr val="accent1">
                                                <a:shade val="50000"/>
                                              </a:schemeClr>
                                            </a:lnRef>
                                            <a:fillRef idx="1">
                                              <a:schemeClr val="accent1"/>
                                            </a:fillRef>
                                            <a:effectRef idx="0">
                                              <a:schemeClr val="accent1"/>
                                            </a:effectRef>
                                            <a:fontRef idx="minor">
                                              <a:schemeClr val="lt1"/>
                                            </a:fontRef>
                                          </p:style>
                                          <p:txBody>
                                            <a:bodyPr rot="0" spcFirstLastPara="0" vert="horz" wrap="square" lIns="91440" tIns="45720" rIns="91440" bIns="45720" numCol="1" spcCol="0" rtlCol="0" fromWordArt="0" anchor="ctr" anchorCtr="0" forceAA="0" compatLnSpc="1">
                                              <a:prstTxWarp prst="textNoShape">
                                                <a:avLst/>
                                              </a:prstTxWarp>
                                              <a:noAutofit/>
                                            </a:bodyPr>
                                            <a:lstStyle/>
                                            <a:p>
                                              <a:endParaRPr lang="en-US"/>
                                            </a:p>
                                          </p:txBody>
                                        </p:sp>
                                        <p:sp>
                                          <p:nvSpPr>
                                            <p:cNvPr id="193" name="Oval 192">
                                              <a:extLst>
                                                <a:ext uri="{FF2B5EF4-FFF2-40B4-BE49-F238E27FC236}">
                                                  <a16:creationId xmlns="" xmlns:a16="http://schemas.microsoft.com/office/drawing/2014/main" id="{5E20D43C-D702-4A39-AC6D-A4636B742EA1}"/>
                                                </a:ext>
                                              </a:extLst>
                                            </p:cNvPr>
                                            <p:cNvSpPr/>
                                            <p:nvPr/>
                                          </p:nvSpPr>
                                          <p:spPr>
                                            <a:xfrm>
                                              <a:off x="1190625" y="142875"/>
                                              <a:ext cx="104775" cy="95250"/>
                                            </a:xfrm>
                                            <a:prstGeom prst="ellipse">
                                              <a:avLst/>
                                            </a:prstGeom>
                                            <a:solidFill>
                                              <a:srgbClr val="FFFF00"/>
                                            </a:solidFill>
                                            <a:ln w="3175">
                                              <a:solidFill>
                                                <a:srgbClr val="0070C0"/>
                                              </a:solidFill>
                                            </a:ln>
                                          </p:spPr>
                                          <p:style>
                                            <a:lnRef idx="2">
                                              <a:schemeClr val="accent1">
                                                <a:shade val="50000"/>
                                              </a:schemeClr>
                                            </a:lnRef>
                                            <a:fillRef idx="1">
                                              <a:schemeClr val="accent1"/>
                                            </a:fillRef>
                                            <a:effectRef idx="0">
                                              <a:schemeClr val="accent1"/>
                                            </a:effectRef>
                                            <a:fontRef idx="minor">
                                              <a:schemeClr val="lt1"/>
                                            </a:fontRef>
                                          </p:style>
                                          <p:txBody>
                                            <a:bodyPr rot="0" spcFirstLastPara="0" vert="horz" wrap="square" lIns="91440" tIns="45720" rIns="91440" bIns="45720" numCol="1" spcCol="0" rtlCol="0" fromWordArt="0" anchor="ctr" anchorCtr="0" forceAA="0" compatLnSpc="1">
                                              <a:prstTxWarp prst="textNoShape">
                                                <a:avLst/>
                                              </a:prstTxWarp>
                                              <a:noAutofit/>
                                            </a:bodyPr>
                                            <a:lstStyle/>
                                            <a:p>
                                              <a:endParaRPr lang="en-US"/>
                                            </a:p>
                                          </p:txBody>
                                        </p:sp>
                                        <p:sp>
                                          <p:nvSpPr>
                                            <p:cNvPr id="194" name="Oval 193">
                                              <a:extLst>
                                                <a:ext uri="{FF2B5EF4-FFF2-40B4-BE49-F238E27FC236}">
                                                  <a16:creationId xmlns="" xmlns:a16="http://schemas.microsoft.com/office/drawing/2014/main" id="{E81F71B8-F62E-4A14-95DB-8CD8323911B6}"/>
                                                </a:ext>
                                              </a:extLst>
                                            </p:cNvPr>
                                            <p:cNvSpPr/>
                                            <p:nvPr/>
                                          </p:nvSpPr>
                                          <p:spPr>
                                            <a:xfrm>
                                              <a:off x="790575" y="485775"/>
                                              <a:ext cx="104775" cy="95250"/>
                                            </a:xfrm>
                                            <a:prstGeom prst="ellipse">
                                              <a:avLst/>
                                            </a:prstGeom>
                                            <a:solidFill>
                                              <a:srgbClr val="00B0F0"/>
                                            </a:solidFill>
                                            <a:ln w="3175"/>
                                          </p:spPr>
                                          <p:style>
                                            <a:lnRef idx="2">
                                              <a:schemeClr val="accent1">
                                                <a:shade val="50000"/>
                                              </a:schemeClr>
                                            </a:lnRef>
                                            <a:fillRef idx="1">
                                              <a:schemeClr val="accent1"/>
                                            </a:fillRef>
                                            <a:effectRef idx="0">
                                              <a:schemeClr val="accent1"/>
                                            </a:effectRef>
                                            <a:fontRef idx="minor">
                                              <a:schemeClr val="lt1"/>
                                            </a:fontRef>
                                          </p:style>
                                          <p:txBody>
                                            <a:bodyPr rot="0" spcFirstLastPara="0" vert="horz" wrap="square" lIns="91440" tIns="45720" rIns="91440" bIns="45720" numCol="1" spcCol="0" rtlCol="0" fromWordArt="0" anchor="ctr" anchorCtr="0" forceAA="0" compatLnSpc="1">
                                              <a:prstTxWarp prst="textNoShape">
                                                <a:avLst/>
                                              </a:prstTxWarp>
                                              <a:noAutofit/>
                                            </a:bodyPr>
                                            <a:lstStyle/>
                                            <a:p>
                                              <a:endParaRPr lang="en-US"/>
                                            </a:p>
                                          </p:txBody>
                                        </p:sp>
                                        <p:grpSp>
                                          <p:nvGrpSpPr>
                                            <p:cNvPr id="195" name="Group 194">
                                              <a:extLst>
                                                <a:ext uri="{FF2B5EF4-FFF2-40B4-BE49-F238E27FC236}">
                                                  <a16:creationId xmlns="" xmlns:a16="http://schemas.microsoft.com/office/drawing/2014/main" id="{279473D7-FCF4-411B-BD9B-41DB7F1D622B}"/>
                                                </a:ext>
                                              </a:extLst>
                                            </p:cNvPr>
                                            <p:cNvGrpSpPr/>
                                            <p:nvPr/>
                                          </p:nvGrpSpPr>
                                          <p:grpSpPr>
                                            <a:xfrm>
                                              <a:off x="742950" y="-142875"/>
                                              <a:ext cx="1784491" cy="1162050"/>
                                              <a:chOff x="742950" y="-142875"/>
                                              <a:chExt cx="1784491" cy="1162050"/>
                                            </a:xfrm>
                                          </p:grpSpPr>
                                          <p:sp>
                                            <p:nvSpPr>
                                              <p:cNvPr id="196" name="Oval 195">
                                                <a:extLst>
                                                  <a:ext uri="{FF2B5EF4-FFF2-40B4-BE49-F238E27FC236}">
                                                    <a16:creationId xmlns="" xmlns:a16="http://schemas.microsoft.com/office/drawing/2014/main" id="{F189C389-6E95-4FA5-8E2D-F9F7815D7C91}"/>
                                                  </a:ext>
                                                </a:extLst>
                                              </p:cNvPr>
                                              <p:cNvSpPr/>
                                              <p:nvPr/>
                                            </p:nvSpPr>
                                            <p:spPr>
                                              <a:xfrm>
                                                <a:off x="857250" y="190500"/>
                                                <a:ext cx="104775" cy="95250"/>
                                              </a:xfrm>
                                              <a:prstGeom prst="ellipse">
                                                <a:avLst/>
                                              </a:prstGeom>
                                              <a:noFill/>
                                              <a:ln w="3175">
                                                <a:solidFill>
                                                  <a:srgbClr val="0070C0"/>
                                                </a:solidFill>
                                              </a:ln>
                                            </p:spPr>
                                            <p:style>
                                              <a:lnRef idx="2">
                                                <a:schemeClr val="accent1">
                                                  <a:shade val="50000"/>
                                                </a:schemeClr>
                                              </a:lnRef>
                                              <a:fillRef idx="1">
                                                <a:schemeClr val="accent1"/>
                                              </a:fillRef>
                                              <a:effectRef idx="0">
                                                <a:schemeClr val="accent1"/>
                                              </a:effectRef>
                                              <a:fontRef idx="minor">
                                                <a:schemeClr val="lt1"/>
                                              </a:fontRef>
                                            </p:style>
                                            <p:txBody>
                                              <a:bodyPr rot="0" spcFirstLastPara="0" vert="horz" wrap="square" lIns="91440" tIns="45720" rIns="91440" bIns="45720" numCol="1" spcCol="0" rtlCol="0" fromWordArt="0" anchor="ctr" anchorCtr="0" forceAA="0" compatLnSpc="1">
                                                <a:prstTxWarp prst="textNoShape">
                                                  <a:avLst/>
                                                </a:prstTxWarp>
                                                <a:noAutofit/>
                                              </a:bodyPr>
                                              <a:lstStyle/>
                                              <a:p>
                                                <a:endParaRPr lang="en-US"/>
                                              </a:p>
                                            </p:txBody>
                                          </p:sp>
                                          <p:sp>
                                            <p:nvSpPr>
                                              <p:cNvPr id="197" name="Oval 196">
                                                <a:extLst>
                                                  <a:ext uri="{FF2B5EF4-FFF2-40B4-BE49-F238E27FC236}">
                                                    <a16:creationId xmlns="" xmlns:a16="http://schemas.microsoft.com/office/drawing/2014/main" id="{A06165CC-B22B-42E4-8407-A3D9ACD4A7B0}"/>
                                                  </a:ext>
                                                </a:extLst>
                                              </p:cNvPr>
                                              <p:cNvSpPr/>
                                              <p:nvPr/>
                                            </p:nvSpPr>
                                            <p:spPr>
                                              <a:xfrm>
                                                <a:off x="828675" y="847725"/>
                                                <a:ext cx="104775" cy="95250"/>
                                              </a:xfrm>
                                              <a:prstGeom prst="ellipse">
                                                <a:avLst/>
                                              </a:prstGeom>
                                              <a:solidFill>
                                                <a:srgbClr val="FFC000"/>
                                              </a:solidFill>
                                              <a:ln w="3175">
                                                <a:solidFill>
                                                  <a:srgbClr val="0070C0"/>
                                                </a:solidFill>
                                              </a:ln>
                                            </p:spPr>
                                            <p:style>
                                              <a:lnRef idx="2">
                                                <a:schemeClr val="accent1">
                                                  <a:shade val="50000"/>
                                                </a:schemeClr>
                                              </a:lnRef>
                                              <a:fillRef idx="1">
                                                <a:schemeClr val="accent1"/>
                                              </a:fillRef>
                                              <a:effectRef idx="0">
                                                <a:schemeClr val="accent1"/>
                                              </a:effectRef>
                                              <a:fontRef idx="minor">
                                                <a:schemeClr val="lt1"/>
                                              </a:fontRef>
                                            </p:style>
                                            <p:txBody>
                                              <a:bodyPr rot="0" spcFirstLastPara="0" vert="horz" wrap="square" lIns="91440" tIns="45720" rIns="91440" bIns="45720" numCol="1" spcCol="0" rtlCol="0" fromWordArt="0" anchor="ctr" anchorCtr="0" forceAA="0" compatLnSpc="1">
                                                <a:prstTxWarp prst="textNoShape">
                                                  <a:avLst/>
                                                </a:prstTxWarp>
                                                <a:noAutofit/>
                                              </a:bodyPr>
                                              <a:lstStyle/>
                                              <a:p>
                                                <a:endParaRPr lang="en-US"/>
                                              </a:p>
                                            </p:txBody>
                                          </p:sp>
                                          <p:sp>
                                            <p:nvSpPr>
                                              <p:cNvPr id="198" name="Oval 197">
                                                <a:extLst>
                                                  <a:ext uri="{FF2B5EF4-FFF2-40B4-BE49-F238E27FC236}">
                                                    <a16:creationId xmlns="" xmlns:a16="http://schemas.microsoft.com/office/drawing/2014/main" id="{D5F643AD-B25B-4C0F-9C7F-D2797B0ADB11}"/>
                                                  </a:ext>
                                                </a:extLst>
                                              </p:cNvPr>
                                              <p:cNvSpPr/>
                                              <p:nvPr/>
                                            </p:nvSpPr>
                                            <p:spPr>
                                              <a:xfrm>
                                                <a:off x="1019175" y="628650"/>
                                                <a:ext cx="104775" cy="95250"/>
                                              </a:xfrm>
                                              <a:prstGeom prst="ellipse">
                                                <a:avLst/>
                                              </a:prstGeom>
                                              <a:noFill/>
                                              <a:ln w="3175">
                                                <a:solidFill>
                                                  <a:srgbClr val="0070C0"/>
                                                </a:solidFill>
                                              </a:ln>
                                            </p:spPr>
                                            <p:style>
                                              <a:lnRef idx="2">
                                                <a:schemeClr val="accent1">
                                                  <a:shade val="50000"/>
                                                </a:schemeClr>
                                              </a:lnRef>
                                              <a:fillRef idx="1">
                                                <a:schemeClr val="accent1"/>
                                              </a:fillRef>
                                              <a:effectRef idx="0">
                                                <a:schemeClr val="accent1"/>
                                              </a:effectRef>
                                              <a:fontRef idx="minor">
                                                <a:schemeClr val="lt1"/>
                                              </a:fontRef>
                                            </p:style>
                                            <p:txBody>
                                              <a:bodyPr rot="0" spcFirstLastPara="0" vert="horz" wrap="square" lIns="91440" tIns="45720" rIns="91440" bIns="45720" numCol="1" spcCol="0" rtlCol="0" fromWordArt="0" anchor="ctr" anchorCtr="0" forceAA="0" compatLnSpc="1">
                                                <a:prstTxWarp prst="textNoShape">
                                                  <a:avLst/>
                                                </a:prstTxWarp>
                                                <a:noAutofit/>
                                              </a:bodyPr>
                                              <a:lstStyle/>
                                              <a:p>
                                                <a:endParaRPr lang="en-US"/>
                                              </a:p>
                                            </p:txBody>
                                          </p:sp>
                                          <p:sp>
                                            <p:nvSpPr>
                                              <p:cNvPr id="199" name="Oval 198">
                                                <a:extLst>
                                                  <a:ext uri="{FF2B5EF4-FFF2-40B4-BE49-F238E27FC236}">
                                                    <a16:creationId xmlns="" xmlns:a16="http://schemas.microsoft.com/office/drawing/2014/main" id="{830C8949-8C29-4CE4-95A1-53DD9F18E310}"/>
                                                  </a:ext>
                                                </a:extLst>
                                              </p:cNvPr>
                                              <p:cNvSpPr/>
                                              <p:nvPr/>
                                            </p:nvSpPr>
                                            <p:spPr>
                                              <a:xfrm>
                                                <a:off x="1219200" y="771525"/>
                                                <a:ext cx="104775" cy="95250"/>
                                              </a:xfrm>
                                              <a:prstGeom prst="ellipse">
                                                <a:avLst/>
                                              </a:prstGeom>
                                              <a:solidFill>
                                                <a:srgbClr val="00B050"/>
                                              </a:solidFill>
                                              <a:ln w="3175">
                                                <a:solidFill>
                                                  <a:srgbClr val="0070C0"/>
                                                </a:solidFill>
                                              </a:ln>
                                            </p:spPr>
                                            <p:style>
                                              <a:lnRef idx="2">
                                                <a:schemeClr val="accent1">
                                                  <a:shade val="50000"/>
                                                </a:schemeClr>
                                              </a:lnRef>
                                              <a:fillRef idx="1">
                                                <a:schemeClr val="accent1"/>
                                              </a:fillRef>
                                              <a:effectRef idx="0">
                                                <a:schemeClr val="accent1"/>
                                              </a:effectRef>
                                              <a:fontRef idx="minor">
                                                <a:schemeClr val="lt1"/>
                                              </a:fontRef>
                                            </p:style>
                                            <p:txBody>
                                              <a:bodyPr rot="0" spcFirstLastPara="0" vert="horz" wrap="square" lIns="91440" tIns="45720" rIns="91440" bIns="45720" numCol="1" spcCol="0" rtlCol="0" fromWordArt="0" anchor="ctr" anchorCtr="0" forceAA="0" compatLnSpc="1">
                                                <a:prstTxWarp prst="textNoShape">
                                                  <a:avLst/>
                                                </a:prstTxWarp>
                                                <a:noAutofit/>
                                              </a:bodyPr>
                                              <a:lstStyle/>
                                              <a:p>
                                                <a:endParaRPr lang="en-US"/>
                                              </a:p>
                                            </p:txBody>
                                          </p:sp>
                                          <p:sp>
                                            <p:nvSpPr>
                                              <p:cNvPr id="200" name="Oval 199">
                                                <a:extLst>
                                                  <a:ext uri="{FF2B5EF4-FFF2-40B4-BE49-F238E27FC236}">
                                                    <a16:creationId xmlns="" xmlns:a16="http://schemas.microsoft.com/office/drawing/2014/main" id="{B38677E7-6A88-4AAB-9246-467C4FB18ED0}"/>
                                                  </a:ext>
                                                </a:extLst>
                                              </p:cNvPr>
                                              <p:cNvSpPr/>
                                              <p:nvPr/>
                                            </p:nvSpPr>
                                            <p:spPr>
                                              <a:xfrm>
                                                <a:off x="1988658" y="381000"/>
                                                <a:ext cx="104775" cy="95250"/>
                                              </a:xfrm>
                                              <a:prstGeom prst="ellipse">
                                                <a:avLst/>
                                              </a:prstGeom>
                                              <a:noFill/>
                                              <a:ln w="3175"/>
                                            </p:spPr>
                                            <p:style>
                                              <a:lnRef idx="2">
                                                <a:schemeClr val="accent1">
                                                  <a:shade val="50000"/>
                                                </a:schemeClr>
                                              </a:lnRef>
                                              <a:fillRef idx="1">
                                                <a:schemeClr val="accent1"/>
                                              </a:fillRef>
                                              <a:effectRef idx="0">
                                                <a:schemeClr val="accent1"/>
                                              </a:effectRef>
                                              <a:fontRef idx="minor">
                                                <a:schemeClr val="lt1"/>
                                              </a:fontRef>
                                            </p:style>
                                            <p:txBody>
                                              <a:bodyPr rot="0" spcFirstLastPara="0" vert="horz" wrap="square" lIns="91440" tIns="45720" rIns="91440" bIns="45720" numCol="1" spcCol="0" rtlCol="0" fromWordArt="0" anchor="ctr" anchorCtr="0" forceAA="0" compatLnSpc="1">
                                                <a:prstTxWarp prst="textNoShape">
                                                  <a:avLst/>
                                                </a:prstTxWarp>
                                                <a:noAutofit/>
                                              </a:bodyPr>
                                              <a:lstStyle/>
                                              <a:p>
                                                <a:endParaRPr lang="en-US"/>
                                              </a:p>
                                            </p:txBody>
                                          </p:sp>
                                          <p:sp>
                                            <p:nvSpPr>
                                              <p:cNvPr id="201" name="Oval 200">
                                                <a:extLst>
                                                  <a:ext uri="{FF2B5EF4-FFF2-40B4-BE49-F238E27FC236}">
                                                    <a16:creationId xmlns="" xmlns:a16="http://schemas.microsoft.com/office/drawing/2014/main" id="{DD5FBA92-91D2-411D-9F88-FB4E27A53283}"/>
                                                  </a:ext>
                                                </a:extLst>
                                              </p:cNvPr>
                                              <p:cNvSpPr/>
                                              <p:nvPr/>
                                            </p:nvSpPr>
                                            <p:spPr>
                                              <a:xfrm>
                                                <a:off x="2422666" y="557418"/>
                                                <a:ext cx="104775" cy="95250"/>
                                              </a:xfrm>
                                              <a:prstGeom prst="ellipse">
                                                <a:avLst/>
                                              </a:prstGeom>
                                              <a:noFill/>
                                              <a:ln w="3175"/>
                                            </p:spPr>
                                            <p:style>
                                              <a:lnRef idx="2">
                                                <a:schemeClr val="accent1">
                                                  <a:shade val="50000"/>
                                                </a:schemeClr>
                                              </a:lnRef>
                                              <a:fillRef idx="1">
                                                <a:schemeClr val="accent1"/>
                                              </a:fillRef>
                                              <a:effectRef idx="0">
                                                <a:schemeClr val="accent1"/>
                                              </a:effectRef>
                                              <a:fontRef idx="minor">
                                                <a:schemeClr val="lt1"/>
                                              </a:fontRef>
                                            </p:style>
                                            <p:txBody>
                                              <a:bodyPr rot="0" spcFirstLastPara="0" vert="horz" wrap="square" lIns="91440" tIns="45720" rIns="91440" bIns="45720" numCol="1" spcCol="0" rtlCol="0" fromWordArt="0" anchor="ctr" anchorCtr="0" forceAA="0" compatLnSpc="1">
                                                <a:prstTxWarp prst="textNoShape">
                                                  <a:avLst/>
                                                </a:prstTxWarp>
                                                <a:noAutofit/>
                                              </a:bodyPr>
                                              <a:lstStyle/>
                                              <a:p>
                                                <a:endParaRPr lang="en-US"/>
                                              </a:p>
                                            </p:txBody>
                                          </p:sp>
                                          <p:sp>
                                            <p:nvSpPr>
                                              <p:cNvPr id="202" name="Oval 201">
                                                <a:extLst>
                                                  <a:ext uri="{FF2B5EF4-FFF2-40B4-BE49-F238E27FC236}">
                                                    <a16:creationId xmlns="" xmlns:a16="http://schemas.microsoft.com/office/drawing/2014/main" id="{497C5433-362D-45D8-B86F-188548D629B0}"/>
                                                  </a:ext>
                                                </a:extLst>
                                              </p:cNvPr>
                                              <p:cNvSpPr/>
                                              <p:nvPr/>
                                            </p:nvSpPr>
                                            <p:spPr>
                                              <a:xfrm>
                                                <a:off x="1371600" y="-47625"/>
                                                <a:ext cx="104775" cy="95250"/>
                                              </a:xfrm>
                                              <a:prstGeom prst="ellipse">
                                                <a:avLst/>
                                              </a:prstGeom>
                                              <a:noFill/>
                                              <a:ln w="3175">
                                                <a:solidFill>
                                                  <a:srgbClr val="0070C0"/>
                                                </a:solidFill>
                                              </a:ln>
                                            </p:spPr>
                                            <p:style>
                                              <a:lnRef idx="2">
                                                <a:schemeClr val="accent1">
                                                  <a:shade val="50000"/>
                                                </a:schemeClr>
                                              </a:lnRef>
                                              <a:fillRef idx="1">
                                                <a:schemeClr val="accent1"/>
                                              </a:fillRef>
                                              <a:effectRef idx="0">
                                                <a:schemeClr val="accent1"/>
                                              </a:effectRef>
                                              <a:fontRef idx="minor">
                                                <a:schemeClr val="lt1"/>
                                              </a:fontRef>
                                            </p:style>
                                            <p:txBody>
                                              <a:bodyPr rot="0" spcFirstLastPara="0" vert="horz" wrap="square" lIns="91440" tIns="45720" rIns="91440" bIns="45720" numCol="1" spcCol="0" rtlCol="0" fromWordArt="0" anchor="ctr" anchorCtr="0" forceAA="0" compatLnSpc="1">
                                                <a:prstTxWarp prst="textNoShape">
                                                  <a:avLst/>
                                                </a:prstTxWarp>
                                                <a:noAutofit/>
                                              </a:bodyPr>
                                              <a:lstStyle/>
                                              <a:p>
                                                <a:endParaRPr lang="en-US"/>
                                              </a:p>
                                            </p:txBody>
                                          </p:sp>
                                          <p:sp>
                                            <p:nvSpPr>
                                              <p:cNvPr id="203" name="Oval 202">
                                                <a:extLst>
                                                  <a:ext uri="{FF2B5EF4-FFF2-40B4-BE49-F238E27FC236}">
                                                    <a16:creationId xmlns="" xmlns:a16="http://schemas.microsoft.com/office/drawing/2014/main" id="{DCEECFA7-53F6-441D-8160-B7B5ED56D836}"/>
                                                  </a:ext>
                                                </a:extLst>
                                              </p:cNvPr>
                                              <p:cNvSpPr/>
                                              <p:nvPr/>
                                            </p:nvSpPr>
                                            <p:spPr>
                                              <a:xfrm>
                                                <a:off x="1533525" y="819150"/>
                                                <a:ext cx="104775" cy="95250"/>
                                              </a:xfrm>
                                              <a:prstGeom prst="ellipse">
                                                <a:avLst/>
                                              </a:prstGeom>
                                              <a:noFill/>
                                              <a:ln w="3175">
                                                <a:solidFill>
                                                  <a:srgbClr val="0070C0"/>
                                                </a:solidFill>
                                              </a:ln>
                                            </p:spPr>
                                            <p:style>
                                              <a:lnRef idx="2">
                                                <a:schemeClr val="accent1">
                                                  <a:shade val="50000"/>
                                                </a:schemeClr>
                                              </a:lnRef>
                                              <a:fillRef idx="1">
                                                <a:schemeClr val="accent1"/>
                                              </a:fillRef>
                                              <a:effectRef idx="0">
                                                <a:schemeClr val="accent1"/>
                                              </a:effectRef>
                                              <a:fontRef idx="minor">
                                                <a:schemeClr val="lt1"/>
                                              </a:fontRef>
                                            </p:style>
                                            <p:txBody>
                                              <a:bodyPr rot="0" spcFirstLastPara="0" vert="horz" wrap="square" lIns="91440" tIns="45720" rIns="91440" bIns="45720" numCol="1" spcCol="0" rtlCol="0" fromWordArt="0" anchor="ctr" anchorCtr="0" forceAA="0" compatLnSpc="1">
                                                <a:prstTxWarp prst="textNoShape">
                                                  <a:avLst/>
                                                </a:prstTxWarp>
                                                <a:noAutofit/>
                                              </a:bodyPr>
                                              <a:lstStyle/>
                                              <a:p>
                                                <a:endParaRPr lang="en-US"/>
                                              </a:p>
                                            </p:txBody>
                                          </p:sp>
                                          <p:sp>
                                            <p:nvSpPr>
                                              <p:cNvPr id="204" name="Oval 203">
                                                <a:extLst>
                                                  <a:ext uri="{FF2B5EF4-FFF2-40B4-BE49-F238E27FC236}">
                                                    <a16:creationId xmlns="" xmlns:a16="http://schemas.microsoft.com/office/drawing/2014/main" id="{54CD2C1B-FBB4-44C2-A7D3-BD1036439DC7}"/>
                                                  </a:ext>
                                                </a:extLst>
                                              </p:cNvPr>
                                              <p:cNvSpPr/>
                                              <p:nvPr/>
                                            </p:nvSpPr>
                                            <p:spPr>
                                              <a:xfrm>
                                                <a:off x="1247775" y="438150"/>
                                                <a:ext cx="104775" cy="95250"/>
                                              </a:xfrm>
                                              <a:prstGeom prst="ellipse">
                                                <a:avLst/>
                                              </a:prstGeom>
                                              <a:noFill/>
                                              <a:ln w="3175">
                                                <a:solidFill>
                                                  <a:srgbClr val="0070C0"/>
                                                </a:solidFill>
                                              </a:ln>
                                            </p:spPr>
                                            <p:style>
                                              <a:lnRef idx="2">
                                                <a:schemeClr val="accent1">
                                                  <a:shade val="50000"/>
                                                </a:schemeClr>
                                              </a:lnRef>
                                              <a:fillRef idx="1">
                                                <a:schemeClr val="accent1"/>
                                              </a:fillRef>
                                              <a:effectRef idx="0">
                                                <a:schemeClr val="accent1"/>
                                              </a:effectRef>
                                              <a:fontRef idx="minor">
                                                <a:schemeClr val="lt1"/>
                                              </a:fontRef>
                                            </p:style>
                                            <p:txBody>
                                              <a:bodyPr rot="0" spcFirstLastPara="0" vert="horz" wrap="square" lIns="91440" tIns="45720" rIns="91440" bIns="45720" numCol="1" spcCol="0" rtlCol="0" fromWordArt="0" anchor="ctr" anchorCtr="0" forceAA="0" compatLnSpc="1">
                                                <a:prstTxWarp prst="textNoShape">
                                                  <a:avLst/>
                                                </a:prstTxWarp>
                                                <a:noAutofit/>
                                              </a:bodyPr>
                                              <a:lstStyle/>
                                              <a:p>
                                                <a:endParaRPr lang="en-US"/>
                                              </a:p>
                                            </p:txBody>
                                          </p:sp>
                                          <p:sp>
                                            <p:nvSpPr>
                                              <p:cNvPr id="205" name="Rectangle 204">
                                                <a:extLst>
                                                  <a:ext uri="{FF2B5EF4-FFF2-40B4-BE49-F238E27FC236}">
                                                    <a16:creationId xmlns="" xmlns:a16="http://schemas.microsoft.com/office/drawing/2014/main" id="{0306668C-E374-4B30-B90F-2803B4DD591D}"/>
                                                  </a:ext>
                                                </a:extLst>
                                              </p:cNvPr>
                                              <p:cNvSpPr/>
                                              <p:nvPr/>
                                            </p:nvSpPr>
                                            <p:spPr>
                                              <a:xfrm>
                                                <a:off x="742950" y="-142875"/>
                                                <a:ext cx="990600" cy="1162050"/>
                                              </a:xfrm>
                                              <a:prstGeom prst="rect">
                                                <a:avLst/>
                                              </a:prstGeom>
                                              <a:noFill/>
                                              <a:ln w="3175">
                                                <a:solidFill>
                                                  <a:schemeClr val="tx1"/>
                                                </a:solidFill>
                                              </a:ln>
                                            </p:spPr>
                                            <p:style>
                                              <a:lnRef idx="2">
                                                <a:schemeClr val="accent1">
                                                  <a:shade val="50000"/>
                                                </a:schemeClr>
                                              </a:lnRef>
                                              <a:fillRef idx="1">
                                                <a:schemeClr val="accent1"/>
                                              </a:fillRef>
                                              <a:effectRef idx="0">
                                                <a:schemeClr val="accent1"/>
                                              </a:effectRef>
                                              <a:fontRef idx="minor">
                                                <a:schemeClr val="lt1"/>
                                              </a:fontRef>
                                            </p:style>
                                            <p:txBody>
                                              <a:bodyPr rot="0" spcFirstLastPara="0" vert="horz" wrap="square" lIns="91440" tIns="45720" rIns="91440" bIns="45720" numCol="1" spcCol="0" rtlCol="0" fromWordArt="0" anchor="ctr" anchorCtr="0" forceAA="0" compatLnSpc="1">
                                                <a:prstTxWarp prst="textNoShape">
                                                  <a:avLst/>
                                                </a:prstTxWarp>
                                                <a:noAutofit/>
                                              </a:bodyPr>
                                              <a:lstStyle/>
                                              <a:p>
                                                <a:endParaRPr lang="en-US"/>
                                              </a:p>
                                            </p:txBody>
                                          </p:sp>
                                        </p:grpSp>
                                      </p:grpSp>
                                    </p:grpSp>
                                  </p:grpSp>
                                  <p:sp>
                                    <p:nvSpPr>
                                      <p:cNvPr id="183" name="Text Box 334">
                                        <a:extLst>
                                          <a:ext uri="{FF2B5EF4-FFF2-40B4-BE49-F238E27FC236}">
                                            <a16:creationId xmlns="" xmlns:a16="http://schemas.microsoft.com/office/drawing/2014/main" id="{7048AAE8-DB75-46AA-8272-AC4449319011}"/>
                                          </a:ext>
                                        </a:extLst>
                                      </p:cNvPr>
                                      <p:cNvSpPr txBox="1"/>
                                      <p:nvPr/>
                                    </p:nvSpPr>
                                    <p:spPr>
                                      <a:xfrm>
                                        <a:off x="857251" y="1266825"/>
                                        <a:ext cx="2057400" cy="200055"/>
                                      </a:xfrm>
                                      <a:prstGeom prst="rect">
                                        <a:avLst/>
                                      </a:prstGeom>
                                      <a:solidFill>
                                        <a:prstClr val="white"/>
                                      </a:solidFill>
                                      <a:ln>
                                        <a:noFill/>
                                      </a:ln>
                                    </p:spPr>
                                    <p:txBody>
                                      <a:bodyPr rot="0" spcFirstLastPara="0" vert="horz" wrap="square" lIns="0" tIns="0" rIns="0" bIns="0" numCol="1" spcCol="0" rtlCol="0" fromWordArt="0" anchor="t" anchorCtr="0" forceAA="0" compatLnSpc="1">
                                        <a:prstTxWarp prst="textNoShape">
                                          <a:avLst/>
                                        </a:prstTxWarp>
                                        <a:spAutoFit/>
                                      </a:bodyPr>
                                      <a:lstStyle/>
                                      <a:p>
                                        <a:pPr marL="0" marR="0">
                                          <a:spcBef>
                                            <a:spcPts val="0"/>
                                          </a:spcBef>
                                          <a:spcAft>
                                            <a:spcPts val="1000"/>
                                          </a:spcAft>
                                        </a:pPr>
                                        <a:r>
                                          <a:rPr lang="en-US" sz="1300" i="1" dirty="0">
                                            <a:solidFill>
                                              <a:srgbClr val="1F497D"/>
                                            </a:solidFill>
                                            <a:effectLst/>
                                            <a:latin typeface="Segoe UI" panose="020B0502040204020203" pitchFamily="34" charset="0"/>
                                            <a:ea typeface="Calibri" panose="020F0502020204030204" pitchFamily="34" charset="0"/>
                                            <a:cs typeface="Segoe UI" panose="020B0502040204020203" pitchFamily="34" charset="0"/>
                                          </a:rPr>
                                          <a:t>Semi-supervised Learning</a:t>
                                        </a:r>
                                        <a:endParaRPr lang="en-US" sz="900" i="1" dirty="0">
                                          <a:solidFill>
                                            <a:srgbClr val="1F497D"/>
                                          </a:solidFill>
                                          <a:effectLst/>
                                          <a:latin typeface="Segoe UI" panose="020B0502040204020203" pitchFamily="34" charset="0"/>
                                          <a:ea typeface="Calibri" panose="020F0502020204030204" pitchFamily="34" charset="0"/>
                                          <a:cs typeface="Segoe UI" panose="020B0502040204020203" pitchFamily="34" charset="0"/>
                                        </a:endParaRPr>
                                      </a:p>
                                    </p:txBody>
                                  </p:sp>
                                </p:grpSp>
                                <p:sp>
                                  <p:nvSpPr>
                                    <p:cNvPr id="181" name="Oval 180">
                                      <a:extLst>
                                        <a:ext uri="{FF2B5EF4-FFF2-40B4-BE49-F238E27FC236}">
                                          <a16:creationId xmlns="" xmlns:a16="http://schemas.microsoft.com/office/drawing/2014/main" id="{0FFD7922-1D9B-4F16-8691-B0C850E14E98}"/>
                                        </a:ext>
                                      </a:extLst>
                                    </p:cNvPr>
                                    <p:cNvSpPr/>
                                    <p:nvPr/>
                                  </p:nvSpPr>
                                  <p:spPr>
                                    <a:xfrm>
                                      <a:off x="1543050" y="723900"/>
                                      <a:ext cx="104775" cy="95250"/>
                                    </a:xfrm>
                                    <a:prstGeom prst="ellipse">
                                      <a:avLst/>
                                    </a:prstGeom>
                                    <a:solidFill>
                                      <a:schemeClr val="accent2">
                                        <a:lumMod val="60000"/>
                                        <a:lumOff val="40000"/>
                                      </a:schemeClr>
                                    </a:solidFill>
                                    <a:ln w="3175">
                                      <a:solidFill>
                                        <a:srgbClr val="0070C0"/>
                                      </a:solidFill>
                                    </a:ln>
                                  </p:spPr>
                                  <p:style>
                                    <a:lnRef idx="2">
                                      <a:schemeClr val="accent1">
                                        <a:shade val="50000"/>
                                      </a:schemeClr>
                                    </a:lnRef>
                                    <a:fillRef idx="1">
                                      <a:schemeClr val="accent1"/>
                                    </a:fillRef>
                                    <a:effectRef idx="0">
                                      <a:schemeClr val="accent1"/>
                                    </a:effectRef>
                                    <a:fontRef idx="minor">
                                      <a:schemeClr val="lt1"/>
                                    </a:fontRef>
                                  </p:style>
                                  <p:txBody>
                                    <a:bodyPr rot="0" spcFirstLastPara="0" vert="horz" wrap="square" lIns="91440" tIns="45720" rIns="91440" bIns="45720" numCol="1" spcCol="0" rtlCol="0" fromWordArt="0" anchor="ctr" anchorCtr="0" forceAA="0" compatLnSpc="1">
                                      <a:prstTxWarp prst="textNoShape">
                                        <a:avLst/>
                                      </a:prstTxWarp>
                                      <a:noAutofit/>
                                    </a:bodyPr>
                                    <a:lstStyle/>
                                    <a:p>
                                      <a:endParaRPr lang="en-US"/>
                                    </a:p>
                                  </p:txBody>
                                </p:sp>
                              </p:grpSp>
                              <p:sp>
                                <p:nvSpPr>
                                  <p:cNvPr id="179" name="Oval 178">
                                    <a:extLst>
                                      <a:ext uri="{FF2B5EF4-FFF2-40B4-BE49-F238E27FC236}">
                                        <a16:creationId xmlns="" xmlns:a16="http://schemas.microsoft.com/office/drawing/2014/main" id="{8FF75D75-647D-451E-A1C3-3DF2C48B7D6E}"/>
                                      </a:ext>
                                    </a:extLst>
                                  </p:cNvPr>
                                  <p:cNvSpPr/>
                                  <p:nvPr/>
                                </p:nvSpPr>
                                <p:spPr>
                                  <a:xfrm>
                                    <a:off x="1104900" y="485775"/>
                                    <a:ext cx="104775" cy="95250"/>
                                  </a:xfrm>
                                  <a:prstGeom prst="ellipse">
                                    <a:avLst/>
                                  </a:prstGeom>
                                  <a:solidFill>
                                    <a:srgbClr val="7030A0"/>
                                  </a:solidFill>
                                  <a:ln w="3175">
                                    <a:solidFill>
                                      <a:srgbClr val="0070C0"/>
                                    </a:solidFill>
                                  </a:ln>
                                </p:spPr>
                                <p:style>
                                  <a:lnRef idx="2">
                                    <a:schemeClr val="accent1">
                                      <a:shade val="50000"/>
                                    </a:schemeClr>
                                  </a:lnRef>
                                  <a:fillRef idx="1">
                                    <a:schemeClr val="accent1"/>
                                  </a:fillRef>
                                  <a:effectRef idx="0">
                                    <a:schemeClr val="accent1"/>
                                  </a:effectRef>
                                  <a:fontRef idx="minor">
                                    <a:schemeClr val="lt1"/>
                                  </a:fontRef>
                                </p:style>
                                <p:txBody>
                                  <a:bodyPr rot="0" spcFirstLastPara="0" vert="horz" wrap="square" lIns="91440" tIns="45720" rIns="91440" bIns="45720" numCol="1" spcCol="0" rtlCol="0" fromWordArt="0" anchor="ctr" anchorCtr="0" forceAA="0" compatLnSpc="1">
                                    <a:prstTxWarp prst="textNoShape">
                                      <a:avLst/>
                                    </a:prstTxWarp>
                                    <a:noAutofit/>
                                  </a:bodyPr>
                                  <a:lstStyle/>
                                  <a:p>
                                    <a:endParaRPr lang="en-US"/>
                                  </a:p>
                                </p:txBody>
                              </p:sp>
                            </p:grpSp>
                          </p:grpSp>
                          <p:sp>
                            <p:nvSpPr>
                              <p:cNvPr id="175" name="Oval 174">
                                <a:extLst>
                                  <a:ext uri="{FF2B5EF4-FFF2-40B4-BE49-F238E27FC236}">
                                    <a16:creationId xmlns="" xmlns:a16="http://schemas.microsoft.com/office/drawing/2014/main" id="{18BC3FAE-9E33-4009-A574-C784536617E4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1181100" y="333375"/>
                                <a:ext cx="104775" cy="95250"/>
                              </a:xfrm>
                              <a:prstGeom prst="ellipse">
                                <a:avLst/>
                              </a:prstGeom>
                              <a:noFill/>
                              <a:ln w="3175">
                                <a:solidFill>
                                  <a:srgbClr val="0070C0"/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ot="0" spcFirstLastPara="0" vert="horz" wrap="square" lIns="91440" tIns="45720" rIns="91440" bIns="45720" numCol="1" spcCol="0" rtlCol="0" fromWordArt="0" anchor="ctr" anchorCtr="0" forceAA="0" compatLnSpc="1">
                                <a:prstTxWarp prst="textNoShape">
                                  <a:avLst/>
                                </a:prstTxWarp>
                                <a:noAutofit/>
                              </a:bodyPr>
                              <a:lstStyle/>
                              <a:p>
                                <a:endParaRPr lang="en-US"/>
                              </a:p>
                            </p:txBody>
                          </p:sp>
                        </p:grpSp>
                        <p:sp>
                          <p:nvSpPr>
                            <p:cNvPr id="173" name="Oval 172">
                              <a:extLst>
                                <a:ext uri="{FF2B5EF4-FFF2-40B4-BE49-F238E27FC236}">
                                  <a16:creationId xmlns="" xmlns:a16="http://schemas.microsoft.com/office/drawing/2014/main" id="{684D53B6-C521-4FF0-8793-DFCFDA5ED081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828675" y="247650"/>
                              <a:ext cx="104775" cy="95250"/>
                            </a:xfrm>
                            <a:prstGeom prst="ellipse">
                              <a:avLst/>
                            </a:prstGeom>
                            <a:noFill/>
                            <a:ln w="3175">
                              <a:solidFill>
                                <a:srgbClr val="0070C0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="horz" wrap="square" lIns="91440" tIns="45720" rIns="91440" bIns="4572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endParaRPr lang="en-US"/>
                            </a:p>
                          </p:txBody>
                        </p:sp>
                      </p:grpSp>
                      <p:sp>
                        <p:nvSpPr>
                          <p:cNvPr id="171" name="Oval 170">
                            <a:extLst>
                              <a:ext uri="{FF2B5EF4-FFF2-40B4-BE49-F238E27FC236}">
                                <a16:creationId xmlns="" xmlns:a16="http://schemas.microsoft.com/office/drawing/2014/main" id="{667D6306-538F-44E0-88DB-A7C5B6051E80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1362075" y="333375"/>
                            <a:ext cx="104775" cy="95250"/>
                          </a:xfrm>
                          <a:prstGeom prst="ellipse">
                            <a:avLst/>
                          </a:prstGeom>
                          <a:noFill/>
                          <a:ln w="3175">
                            <a:solidFill>
                              <a:srgbClr val="0070C0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ot="0" spcFirstLastPara="0" vert="horz" wrap="square" lIns="91440" tIns="45720" rIns="91440" bIns="45720" numCol="1" spcCol="0" rtlCol="0" fromWordArt="0" anchor="ctr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endParaRPr lang="en-US"/>
                          </a:p>
                        </p:txBody>
                      </p:sp>
                    </p:grpSp>
                    <p:sp>
                      <p:nvSpPr>
                        <p:cNvPr id="169" name="Oval 168">
                          <a:extLst>
                            <a:ext uri="{FF2B5EF4-FFF2-40B4-BE49-F238E27FC236}">
                              <a16:creationId xmlns="" xmlns:a16="http://schemas.microsoft.com/office/drawing/2014/main" id="{AFEC7CB6-2BDF-425E-BA90-75A2DFE9322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104900" y="723900"/>
                          <a:ext cx="104775" cy="95250"/>
                        </a:xfrm>
                        <a:prstGeom prst="ellipse">
                          <a:avLst/>
                        </a:prstGeom>
                        <a:noFill/>
                        <a:ln w="3175">
                          <a:solidFill>
                            <a:srgbClr val="0070C0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/>
                        </a:p>
                      </p:txBody>
                    </p:sp>
                  </p:grpSp>
                  <p:sp>
                    <p:nvSpPr>
                      <p:cNvPr id="167" name="Oval 166">
                        <a:extLst>
                          <a:ext uri="{FF2B5EF4-FFF2-40B4-BE49-F238E27FC236}">
                            <a16:creationId xmlns="" xmlns:a16="http://schemas.microsoft.com/office/drawing/2014/main" id="{FD0D1DA8-FEF6-4FFD-A359-408D787E3B8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95325" y="476250"/>
                        <a:ext cx="104775" cy="95250"/>
                      </a:xfrm>
                      <a:prstGeom prst="ellipse">
                        <a:avLst/>
                      </a:prstGeom>
                      <a:noFill/>
                      <a:ln w="3175">
                        <a:solidFill>
                          <a:srgbClr val="0070C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</p:grpSp>
                <p:sp>
                  <p:nvSpPr>
                    <p:cNvPr id="165" name="Oval 164">
                      <a:extLst>
                        <a:ext uri="{FF2B5EF4-FFF2-40B4-BE49-F238E27FC236}">
                          <a16:creationId xmlns="" xmlns:a16="http://schemas.microsoft.com/office/drawing/2014/main" id="{2BF55136-C161-4CD2-A762-AC96E4FBECC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9125" y="819150"/>
                      <a:ext cx="104775" cy="95250"/>
                    </a:xfrm>
                    <a:prstGeom prst="ellipse">
                      <a:avLst/>
                    </a:prstGeom>
                    <a:noFill/>
                    <a:ln w="3175">
                      <a:solidFill>
                        <a:srgbClr val="0070C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163" name="Oval 162">
                    <a:extLst>
                      <a:ext uri="{FF2B5EF4-FFF2-40B4-BE49-F238E27FC236}">
                        <a16:creationId xmlns="" xmlns:a16="http://schemas.microsoft.com/office/drawing/2014/main" id="{5C256F42-6776-4207-B07E-50D74CB37F22}"/>
                      </a:ext>
                    </a:extLst>
                  </p:cNvPr>
                  <p:cNvSpPr/>
                  <p:nvPr/>
                </p:nvSpPr>
                <p:spPr>
                  <a:xfrm>
                    <a:off x="666750" y="200025"/>
                    <a:ext cx="104775" cy="95250"/>
                  </a:xfrm>
                  <a:prstGeom prst="ellipse">
                    <a:avLst/>
                  </a:prstGeom>
                  <a:noFill/>
                  <a:ln w="3175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161" name="Oval 160">
                  <a:extLst>
                    <a:ext uri="{FF2B5EF4-FFF2-40B4-BE49-F238E27FC236}">
                      <a16:creationId xmlns="" xmlns:a16="http://schemas.microsoft.com/office/drawing/2014/main" id="{B20F56B2-D73B-48B7-BBF4-CEA04536BD10}"/>
                    </a:ext>
                  </a:extLst>
                </p:cNvPr>
                <p:cNvSpPr/>
                <p:nvPr/>
              </p:nvSpPr>
              <p:spPr>
                <a:xfrm>
                  <a:off x="2268195" y="236054"/>
                  <a:ext cx="104775" cy="95250"/>
                </a:xfrm>
                <a:prstGeom prst="ellipse">
                  <a:avLst/>
                </a:prstGeom>
                <a:noFill/>
                <a:ln w="31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/>
                </a:p>
              </p:txBody>
            </p:sp>
          </p:grpSp>
        </p:grpSp>
      </p:grpSp>
      <p:grpSp>
        <p:nvGrpSpPr>
          <p:cNvPr id="5" name="Group 4">
            <a:extLst>
              <a:ext uri="{FF2B5EF4-FFF2-40B4-BE49-F238E27FC236}">
                <a16:creationId xmlns="" xmlns:a16="http://schemas.microsoft.com/office/drawing/2014/main" id="{5E50B2C7-1368-48D5-A8BA-B96AA898A7A6}"/>
              </a:ext>
            </a:extLst>
          </p:cNvPr>
          <p:cNvGrpSpPr/>
          <p:nvPr/>
        </p:nvGrpSpPr>
        <p:grpSpPr>
          <a:xfrm>
            <a:off x="114832" y="1394716"/>
            <a:ext cx="8899886" cy="5014012"/>
            <a:chOff x="614860" y="3339488"/>
            <a:chExt cx="8899886" cy="5014012"/>
          </a:xfrm>
        </p:grpSpPr>
        <p:pic>
          <p:nvPicPr>
            <p:cNvPr id="212" name="Auto_Play_Game">
              <a:hlinkClick r:id="" action="ppaction://media"/>
              <a:extLst>
                <a:ext uri="{FF2B5EF4-FFF2-40B4-BE49-F238E27FC236}">
                  <a16:creationId xmlns="" xmlns:a16="http://schemas.microsoft.com/office/drawing/2014/main" id="{CE81813A-B592-4F6D-BED1-E5C0B10A4269}"/>
                </a:ext>
              </a:extLst>
            </p:cNvPr>
            <p:cNvPicPr>
              <a:picLocks noChangeAspect="1"/>
            </p:cNvPicPr>
            <p:nvPr>
              <a:videoFile r:link="rId2"/>
              <p:extLst>
                <p:ext uri="{DAA4B4D4-6D71-4841-9C94-3DE7FCFB9230}">
                  <p14:media xmlns:p14="http://schemas.microsoft.com/office/powerpoint/2010/main" r:embed="rId1"/>
                </p:ext>
              </p:extLst>
            </p:nvPr>
          </p:nvPicPr>
          <p:blipFill>
            <a:blip r:embed="rId5"/>
            <a:stretch>
              <a:fillRect/>
            </a:stretch>
          </p:blipFill>
          <p:spPr>
            <a:xfrm>
              <a:off x="614860" y="3339488"/>
              <a:ext cx="8899886" cy="5014012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="" xmlns:a16="http://schemas.microsoft.com/office/drawing/2014/main" id="{D29AEB1E-9419-4763-8F49-5C9A2A4EF730}"/>
                </a:ext>
              </a:extLst>
            </p:cNvPr>
            <p:cNvSpPr txBox="1"/>
            <p:nvPr/>
          </p:nvSpPr>
          <p:spPr>
            <a:xfrm>
              <a:off x="693125" y="3414006"/>
              <a:ext cx="2848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Reinforcement Learning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23584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3" fill="hold" display="0">
                  <p:stCondLst>
                    <p:cond delay="indefinite"/>
                  </p:stCondLst>
                </p:cTn>
                <p:tgtEl>
                  <p:spTgt spid="212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35186</TotalTime>
  <Words>1731</Words>
  <Application>Microsoft Office PowerPoint</Application>
  <PresentationFormat>On-screen Show (4:3)</PresentationFormat>
  <Paragraphs>539</Paragraphs>
  <Slides>63</Slides>
  <Notes>62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63</vt:i4>
      </vt:variant>
    </vt:vector>
  </HeadingPairs>
  <TitlesOfParts>
    <vt:vector size="73" baseType="lpstr">
      <vt:lpstr>Arial</vt:lpstr>
      <vt:lpstr>Calibri</vt:lpstr>
      <vt:lpstr>Calibri Light</vt:lpstr>
      <vt:lpstr>Cambria Math</vt:lpstr>
      <vt:lpstr>Courier New</vt:lpstr>
      <vt:lpstr>Segoe UI</vt:lpstr>
      <vt:lpstr>Times New Roman</vt:lpstr>
      <vt:lpstr>Wingdings</vt:lpstr>
      <vt:lpstr>1_Office Theme</vt:lpstr>
      <vt:lpstr>Office Theme</vt:lpstr>
      <vt:lpstr>PowerPoint Presentation</vt:lpstr>
      <vt:lpstr>Contents</vt:lpstr>
      <vt:lpstr>Trending Terms</vt:lpstr>
      <vt:lpstr>Trending Terms</vt:lpstr>
      <vt:lpstr>Trending Terms</vt:lpstr>
      <vt:lpstr>Trending Terms</vt:lpstr>
      <vt:lpstr>Trending Terms</vt:lpstr>
      <vt:lpstr>Contents</vt:lpstr>
      <vt:lpstr>Group of Algorithms</vt:lpstr>
      <vt:lpstr>Group of Algorithms</vt:lpstr>
      <vt:lpstr>Contents</vt:lpstr>
      <vt:lpstr>Artificial Neural Network - ANN</vt:lpstr>
      <vt:lpstr>Artificial Neural Network - ANN</vt:lpstr>
      <vt:lpstr>Artificial Neural Network - ANN</vt:lpstr>
      <vt:lpstr>Artificial Neural Network - ANN</vt:lpstr>
      <vt:lpstr>Artificial Neural Network - ANN</vt:lpstr>
      <vt:lpstr>Artificial Neural Network - ANN</vt:lpstr>
      <vt:lpstr>Artificial Neural Network - ANN</vt:lpstr>
      <vt:lpstr>Artificial Neural Network - ANN</vt:lpstr>
      <vt:lpstr>Artificial Neural Network - ANN</vt:lpstr>
      <vt:lpstr>Artificial Neural Network - ANN</vt:lpstr>
      <vt:lpstr>Artificial Neural Network - ANN</vt:lpstr>
      <vt:lpstr>Artificial Neural Network - ANN</vt:lpstr>
      <vt:lpstr>Artificial Neural Network - ANN</vt:lpstr>
      <vt:lpstr>Artificial Neural Network - ANN</vt:lpstr>
      <vt:lpstr>Artificial Neural Network - ANN</vt:lpstr>
      <vt:lpstr>Contents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Reference</vt:lpstr>
      <vt:lpstr>PowerPoint Presentation</vt:lpstr>
      <vt:lpstr>Artificial Neural Network - ANN</vt:lpstr>
      <vt:lpstr>Artificial Neural Network - ANN</vt:lpstr>
      <vt:lpstr>Artificial Neural Network - ANN</vt:lpstr>
      <vt:lpstr>Artificial Neural Network - ANN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Alex Black</dc:creator>
  <cp:lastModifiedBy>Hang. Dang Thi [Dev]</cp:lastModifiedBy>
  <cp:revision>778</cp:revision>
  <dcterms:created xsi:type="dcterms:W3CDTF">2017-03-30T08:47:12Z</dcterms:created>
  <dcterms:modified xsi:type="dcterms:W3CDTF">2019-05-28T04:02:17Z</dcterms:modified>
</cp:coreProperties>
</file>